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2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401" r:id="rId14"/>
    <p:sldId id="402" r:id="rId15"/>
    <p:sldId id="403" r:id="rId16"/>
    <p:sldId id="404" r:id="rId17"/>
    <p:sldId id="406" r:id="rId18"/>
    <p:sldId id="407" r:id="rId19"/>
    <p:sldId id="272" r:id="rId20"/>
    <p:sldId id="273" r:id="rId21"/>
    <p:sldId id="274" r:id="rId22"/>
    <p:sldId id="275" r:id="rId23"/>
    <p:sldId id="425" r:id="rId24"/>
    <p:sldId id="281" r:id="rId25"/>
    <p:sldId id="282" r:id="rId26"/>
    <p:sldId id="283" r:id="rId27"/>
    <p:sldId id="426" r:id="rId28"/>
    <p:sldId id="427" r:id="rId29"/>
    <p:sldId id="286" r:id="rId30"/>
    <p:sldId id="287" r:id="rId31"/>
    <p:sldId id="288" r:id="rId32"/>
    <p:sldId id="289" r:id="rId33"/>
    <p:sldId id="412" r:id="rId34"/>
    <p:sldId id="290" r:id="rId35"/>
    <p:sldId id="291" r:id="rId36"/>
    <p:sldId id="292" r:id="rId37"/>
    <p:sldId id="293" r:id="rId38"/>
    <p:sldId id="294" r:id="rId39"/>
    <p:sldId id="413" r:id="rId40"/>
    <p:sldId id="414" r:id="rId41"/>
    <p:sldId id="428" r:id="rId42"/>
    <p:sldId id="429" r:id="rId43"/>
    <p:sldId id="430" r:id="rId44"/>
    <p:sldId id="431" r:id="rId45"/>
    <p:sldId id="432" r:id="rId46"/>
    <p:sldId id="433" r:id="rId47"/>
    <p:sldId id="434" r:id="rId48"/>
    <p:sldId id="435" r:id="rId49"/>
    <p:sldId id="297" r:id="rId50"/>
    <p:sldId id="298" r:id="rId51"/>
    <p:sldId id="299" r:id="rId52"/>
    <p:sldId id="436" r:id="rId53"/>
    <p:sldId id="437" r:id="rId54"/>
    <p:sldId id="438" r:id="rId55"/>
    <p:sldId id="439" r:id="rId56"/>
    <p:sldId id="440" r:id="rId57"/>
    <p:sldId id="441" r:id="rId58"/>
    <p:sldId id="442" r:id="rId59"/>
    <p:sldId id="443" r:id="rId60"/>
    <p:sldId id="444" r:id="rId61"/>
    <p:sldId id="305" r:id="rId62"/>
    <p:sldId id="306" r:id="rId63"/>
    <p:sldId id="445" r:id="rId64"/>
    <p:sldId id="446" r:id="rId65"/>
    <p:sldId id="447" r:id="rId66"/>
    <p:sldId id="448" r:id="rId67"/>
    <p:sldId id="383" r:id="rId68"/>
    <p:sldId id="384" r:id="rId69"/>
    <p:sldId id="385" r:id="rId70"/>
    <p:sldId id="386" r:id="rId71"/>
    <p:sldId id="417" r:id="rId72"/>
    <p:sldId id="418" r:id="rId73"/>
    <p:sldId id="419" r:id="rId74"/>
    <p:sldId id="420" r:id="rId75"/>
    <p:sldId id="421" r:id="rId76"/>
    <p:sldId id="422" r:id="rId77"/>
    <p:sldId id="423" r:id="rId78"/>
    <p:sldId id="424" r:id="rId79"/>
    <p:sldId id="395" r:id="rId80"/>
    <p:sldId id="396" r:id="rId81"/>
    <p:sldId id="454" r:id="rId82"/>
    <p:sldId id="449" r:id="rId83"/>
    <p:sldId id="450" r:id="rId84"/>
    <p:sldId id="451" r:id="rId85"/>
    <p:sldId id="452" r:id="rId86"/>
    <p:sldId id="453" r:id="rId87"/>
    <p:sldId id="455" r:id="rId88"/>
    <p:sldId id="456" r:id="rId89"/>
    <p:sldId id="457" r:id="rId90"/>
    <p:sldId id="458" r:id="rId91"/>
  </p:sldIdLst>
  <p:sldSz cx="16256000" cy="9144000"/>
  <p:notesSz cx="6858000" cy="9144000"/>
  <p:embeddedFontLst>
    <p:embeddedFont>
      <p:font typeface="Calibri" panose="020F0502020204030204" pitchFamily="34" charset="0"/>
      <p:regular r:id="rId93"/>
      <p:bold r:id="rId94"/>
      <p:italic r:id="rId95"/>
      <p:boldItalic r:id="rId96"/>
    </p:embeddedFont>
    <p:embeddedFont>
      <p:font typeface="Open Sans" panose="020B0606030504020204" pitchFamily="34" charset="0"/>
      <p:regular r:id="rId97"/>
      <p:bold r:id="rId98"/>
      <p:italic r:id="rId99"/>
      <p:boldItalic r:id="rId100"/>
    </p:embeddedFont>
    <p:embeddedFont>
      <p:font typeface="Open Sans ExtraBold" panose="020B0906030804020204" pitchFamily="34" charset="0"/>
      <p:bold r:id="rId101"/>
      <p:boldItalic r:id="rId10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cRNrUZp/VwVFdnzkdZR21Q==" hashData="Vaz44E6h3+VbXRGUSt/ncTRd6drYQ4ipxtoTOXbXfV8ARCNLP1tLaeycoiqf4OaBRPKht9V5iLPrpjll6KseNA=="/>
  <p:extLst>
    <p:ext uri="{EFAFB233-063F-42B5-8137-9DF3F51BA10A}">
      <p15:sldGuideLst xmlns:p15="http://schemas.microsoft.com/office/powerpoint/2012/main">
        <p15:guide id="1" pos="5120">
          <p15:clr>
            <a:srgbClr val="A4A3A4"/>
          </p15:clr>
        </p15:guide>
        <p15:guide id="2" orient="horz" pos="1202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1" roundtripDataSignature="AMtx7mh535ApbjSJmJsFo6ErslOSdnx2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796" y="52"/>
      </p:cViewPr>
      <p:guideLst>
        <p:guide pos="5120"/>
        <p:guide orient="horz" pos="12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75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71" Type="http://customschemas.google.com/relationships/presentationmetadata" Target="meta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4.fntdata"/><Relationship Id="rId17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16613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9" name="Google Shape;42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5d11cf31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g85d11cf3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1" name="Google Shape;44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9" name="Google Shape;57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0" name="Google Shape;50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6" name="Google Shape;53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3" name="Google Shape;56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3" name="Google Shape;56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9" name="Google Shape;57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1" name="Google Shape;59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78fb86f4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878fb86f4c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g878fb86f4c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9" name="Google Shape;57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5" name="Google Shape;65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3" name="Google Shape;68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3" name="Google Shape;68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3" name="Google Shape;68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3" name="Google Shape;68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3" name="Google Shape;68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3" name="Google Shape;68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3" name="Google Shape;68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3" name="Google Shape;68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3" name="Google Shape;68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3" name="Google Shape;68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3" name="Google Shape;783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3" name="Google Shape;783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3" name="Google Shape;783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4" name="Google Shape;1034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85d11cf31a_4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8" name="Google Shape;2028;g85d11cf31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878fb86f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8" name="Google Shape;2038;g878fb86f4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9" name="Google Shape;2039;g878fb86f4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3" name="Google Shape;20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3" name="Google Shape;20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3" name="Google Shape;20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3" name="Google Shape;20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3" name="Google Shape;20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3" name="Google Shape;20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3" name="Google Shape;20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3" name="Google Shape;20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3" name="Google Shape;20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3" name="Google Shape;20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a1c27f018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3" name="Google Shape;2153;ga1c27f01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5d11cf31a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85d11cf31a_4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g85d11cf31a_4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9ac415083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1" name="Google Shape;2161;g9ac415083e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2" name="Google Shape;2162;g9ac415083e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4" name="Google Shape;1034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a1c27f018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3" name="Google Shape;2153;ga1c27f01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4" name="Google Shape;1034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4" name="Google Shape;1034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4" name="Google Shape;1034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4" name="Google Shape;1034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a1c27f018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3" name="Google Shape;2153;ga1c27f01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4" name="Google Shape;1034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4" name="Google Shape;1034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4" name="Google Shape;1034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splash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992" y="-10"/>
            <a:ext cx="16241125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6"/>
          <p:cNvSpPr/>
          <p:nvPr/>
        </p:nvSpPr>
        <p:spPr>
          <a:xfrm>
            <a:off x="7713924" y="4633175"/>
            <a:ext cx="8222700" cy="13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6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Post Graduate Program in </a:t>
            </a:r>
            <a:endParaRPr sz="36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6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Full Stack Web Development</a:t>
            </a:r>
            <a:endParaRPr sz="3600" b="1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1_Assisted Practic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1" cy="914400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7"/>
          <p:cNvSpPr txBox="1">
            <a:spLocks noGrp="1"/>
          </p:cNvSpPr>
          <p:nvPr>
            <p:ph type="title"/>
          </p:nvPr>
        </p:nvSpPr>
        <p:spPr>
          <a:xfrm>
            <a:off x="596200" y="556766"/>
            <a:ext cx="149486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4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789" cy="508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3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3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6" name="Google Shape;66;p3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2776178" y="1368575"/>
            <a:ext cx="5066773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>
  <p:cSld name="Knowledge Check 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0"/>
          <p:cNvSpPr/>
          <p:nvPr/>
        </p:nvSpPr>
        <p:spPr>
          <a:xfrm>
            <a:off x="8128000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1280469" y="8847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3"/>
          </p:nvPr>
        </p:nvSpPr>
        <p:spPr>
          <a:xfrm>
            <a:off x="2334473" y="430700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4"/>
          </p:nvPr>
        </p:nvSpPr>
        <p:spPr>
          <a:xfrm>
            <a:off x="2334473" y="5121075"/>
            <a:ext cx="11250640" cy="67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5"/>
          </p:nvPr>
        </p:nvSpPr>
        <p:spPr>
          <a:xfrm>
            <a:off x="2334473" y="267886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6"/>
          </p:nvPr>
        </p:nvSpPr>
        <p:spPr>
          <a:xfrm>
            <a:off x="2334473" y="349293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1073502" y="7205554"/>
            <a:ext cx="27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ED6B1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1280469" y="8847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5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4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5"/>
          </p:nvPr>
        </p:nvSpPr>
        <p:spPr>
          <a:xfrm>
            <a:off x="2329744" y="264918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6"/>
          </p:nvPr>
        </p:nvSpPr>
        <p:spPr>
          <a:xfrm>
            <a:off x="2329744" y="346979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7"/>
          </p:nvPr>
        </p:nvSpPr>
        <p:spPr>
          <a:xfrm>
            <a:off x="2329744" y="429039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8"/>
          </p:nvPr>
        </p:nvSpPr>
        <p:spPr>
          <a:xfrm>
            <a:off x="2329744" y="511100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56">
          <p15:clr>
            <a:srgbClr val="FBAE40"/>
          </p15:clr>
        </p15:guide>
        <p15:guide id="2" pos="1472">
          <p15:clr>
            <a:srgbClr val="FBAE40"/>
          </p15:clr>
        </p15:guide>
        <p15:guide id="3" orient="horz" pos="36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>
  <p:cSld name="Lesson Name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9ac415083e_0_4"/>
          <p:cNvPicPr preferRelativeResize="0"/>
          <p:nvPr/>
        </p:nvPicPr>
        <p:blipFill rotWithShape="1">
          <a:blip r:embed="rId2">
            <a:alphaModFix/>
          </a:blip>
          <a:srcRect l="416" r="426"/>
          <a:stretch/>
        </p:blipFill>
        <p:spPr>
          <a:xfrm>
            <a:off x="0" y="-78375"/>
            <a:ext cx="16265474" cy="922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9ac415083e_0_4"/>
          <p:cNvSpPr/>
          <p:nvPr/>
        </p:nvSpPr>
        <p:spPr>
          <a:xfrm>
            <a:off x="1318450" y="633825"/>
            <a:ext cx="5814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9ac415083e_0_4"/>
          <p:cNvSpPr txBox="1">
            <a:spLocks noGrp="1"/>
          </p:cNvSpPr>
          <p:nvPr>
            <p:ph type="body" idx="1"/>
          </p:nvPr>
        </p:nvSpPr>
        <p:spPr>
          <a:xfrm>
            <a:off x="752970" y="2363650"/>
            <a:ext cx="70587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>
  <p:cSld name="You Already Know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4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14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4"/>
          <p:cNvSpPr/>
          <p:nvPr/>
        </p:nvSpPr>
        <p:spPr>
          <a:xfrm>
            <a:off x="5718038" y="569353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EC680F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EC680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 1">
  <p:cSld name="You Already Knw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85d11cf31a_4_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85d11cf31a_4_4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99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-End Project">
  <p:cSld name="Section-End Projec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a1c27f0189_0_114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3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a1c27f0189_0_114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ga1c27f0189_0_114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7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Course nam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992" y="-10"/>
            <a:ext cx="16241125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7"/>
          <p:cNvSpPr txBox="1">
            <a:spLocks noGrp="1"/>
          </p:cNvSpPr>
          <p:nvPr>
            <p:ph type="body" idx="1"/>
          </p:nvPr>
        </p:nvSpPr>
        <p:spPr>
          <a:xfrm>
            <a:off x="8248728" y="4606504"/>
            <a:ext cx="6960049" cy="905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 1">
  <p:cSld name="LessonNam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g85d11cf31a_2_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2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85d11cf31a_2_2"/>
          <p:cNvSpPr txBox="1">
            <a:spLocks noGrp="1"/>
          </p:cNvSpPr>
          <p:nvPr>
            <p:ph type="body" idx="1"/>
          </p:nvPr>
        </p:nvSpPr>
        <p:spPr>
          <a:xfrm>
            <a:off x="8524773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b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Lesson Name_1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g878fb86f4c_0_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657"/>
            <a:ext cx="16256001" cy="913867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g878fb86f4c_0_19"/>
          <p:cNvSpPr/>
          <p:nvPr/>
        </p:nvSpPr>
        <p:spPr>
          <a:xfrm>
            <a:off x="2089150" y="555452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g878fb86f4c_0_19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789" cy="508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Recap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25" descr="A picture containing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4852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5"/>
          <p:cNvSpPr txBox="1">
            <a:spLocks noGrp="1"/>
          </p:cNvSpPr>
          <p:nvPr>
            <p:ph type="body" idx="1"/>
          </p:nvPr>
        </p:nvSpPr>
        <p:spPr>
          <a:xfrm>
            <a:off x="1632860" y="1987907"/>
            <a:ext cx="940525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/>
          <p:nvPr/>
        </p:nvSpPr>
        <p:spPr>
          <a:xfrm rot="-2545709">
            <a:off x="-457915" y="442928"/>
            <a:ext cx="240496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A day in the lif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6"/>
          <p:cNvPicPr preferRelativeResize="0"/>
          <p:nvPr/>
        </p:nvPicPr>
        <p:blipFill rotWithShape="1">
          <a:blip r:embed="rId2">
            <a:alphaModFix/>
          </a:blip>
          <a:srcRect l="689" t="1569" r="-689" b="-1568"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6"/>
          <p:cNvSpPr txBox="1">
            <a:spLocks noGrp="1"/>
          </p:cNvSpPr>
          <p:nvPr>
            <p:ph type="body" idx="1"/>
          </p:nvPr>
        </p:nvSpPr>
        <p:spPr>
          <a:xfrm>
            <a:off x="1504916" y="1808291"/>
            <a:ext cx="13246169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/>
          <p:nvPr/>
        </p:nvSpPr>
        <p:spPr>
          <a:xfrm>
            <a:off x="2089150" y="3407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 Day in the Life of a Full Stack Developer</a:t>
            </a: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26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3562590" y="861594"/>
            <a:ext cx="9321147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864">
          <p15:clr>
            <a:srgbClr val="FA7B17"/>
          </p15:clr>
        </p15:guide>
        <p15:guide id="3" pos="9792">
          <p15:clr>
            <a:srgbClr val="FA7B17"/>
          </p15:clr>
        </p15:guide>
        <p15:guide id="4" pos="9504">
          <p15:clr>
            <a:srgbClr val="FA7B17"/>
          </p15:clr>
        </p15:guide>
        <p15:guide id="5" orient="horz" pos="576">
          <p15:clr>
            <a:srgbClr val="FA7B17"/>
          </p15:clr>
        </p15:guide>
        <p15:guide id="6" orient="horz" pos="86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27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7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7"/>
          <p:cNvSpPr txBox="1">
            <a:spLocks noGrp="1"/>
          </p:cNvSpPr>
          <p:nvPr>
            <p:ph type="body" idx="1"/>
          </p:nvPr>
        </p:nvSpPr>
        <p:spPr>
          <a:xfrm>
            <a:off x="1470660" y="2514932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body" idx="2"/>
          </p:nvPr>
        </p:nvSpPr>
        <p:spPr>
          <a:xfrm>
            <a:off x="1470660" y="3688275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body" idx="3"/>
          </p:nvPr>
        </p:nvSpPr>
        <p:spPr>
          <a:xfrm>
            <a:off x="1470660" y="4861618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body" idx="4"/>
          </p:nvPr>
        </p:nvSpPr>
        <p:spPr>
          <a:xfrm>
            <a:off x="1470660" y="603496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6" name="Google Shape;46;p27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2203275" y="1368575"/>
            <a:ext cx="6594549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7"/>
          <p:cNvSpPr/>
          <p:nvPr/>
        </p:nvSpPr>
        <p:spPr>
          <a:xfrm>
            <a:off x="909797" y="1680111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Break">
  <p:cSld name="Topic nam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g6ea8db464a_0_2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g6ea8db464a_0_275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6ea8db464a_0_275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9792">
          <p15:clr>
            <a:srgbClr val="FA7B17"/>
          </p15:clr>
        </p15:guide>
        <p15:guide id="3" orient="horz" pos="5184">
          <p15:clr>
            <a:srgbClr val="FA7B17"/>
          </p15:clr>
        </p15:guide>
        <p15:guide id="4" orient="horz" pos="578">
          <p15:clr>
            <a:srgbClr val="FA7B17"/>
          </p15:clr>
        </p15:guide>
        <p15:guide id="5" pos="864">
          <p15:clr>
            <a:srgbClr val="FA7B17"/>
          </p15:clr>
        </p15:guide>
        <p15:guide id="6" pos="9504">
          <p15:clr>
            <a:srgbClr val="FA7B17"/>
          </p15:clr>
        </p15:guide>
        <p15:guide id="7" orient="horz" pos="86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11" Type="http://schemas.openxmlformats.org/officeDocument/2006/relationships/image" Target="../media/image43.jp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0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457578" y="872037"/>
            <a:ext cx="734072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83;p8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Steps in a </a:t>
            </a:r>
            <a:r>
              <a:rPr lang="en-US">
                <a:latin typeface="Open Sans ExtraBold"/>
                <a:ea typeface="Open Sans ExtraBold"/>
                <a:cs typeface="Open Sans ExtraBold"/>
                <a:sym typeface="Open Sans ExtraBold"/>
              </a:rPr>
              <a:t>JSP</a:t>
            </a:r>
            <a:r>
              <a:rPr lang="en-US"/>
              <a:t> Life Cycle</a:t>
            </a:r>
            <a:endParaRPr/>
          </a:p>
        </p:txBody>
      </p:sp>
      <p:cxnSp>
        <p:nvCxnSpPr>
          <p:cNvPr id="23" name="Google Shape;284;p8"/>
          <p:cNvCxnSpPr/>
          <p:nvPr/>
        </p:nvCxnSpPr>
        <p:spPr>
          <a:xfrm>
            <a:off x="1136793" y="4623732"/>
            <a:ext cx="14027351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285;p8"/>
          <p:cNvSpPr/>
          <p:nvPr/>
        </p:nvSpPr>
        <p:spPr>
          <a:xfrm>
            <a:off x="833904" y="4462148"/>
            <a:ext cx="323168" cy="32316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43" name="Google Shape;286;p8"/>
          <p:cNvSpPr/>
          <p:nvPr/>
        </p:nvSpPr>
        <p:spPr>
          <a:xfrm>
            <a:off x="15002559" y="4436162"/>
            <a:ext cx="323168" cy="32316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sp>
        <p:nvSpPr>
          <p:cNvPr id="44" name="Google Shape;287;p8"/>
          <p:cNvSpPr/>
          <p:nvPr/>
        </p:nvSpPr>
        <p:spPr>
          <a:xfrm>
            <a:off x="2251782" y="4260317"/>
            <a:ext cx="726831" cy="726831"/>
          </a:xfrm>
          <a:prstGeom prst="diamond">
            <a:avLst/>
          </a:prstGeom>
          <a:solidFill>
            <a:schemeClr val="lt1"/>
          </a:solidFill>
          <a:ln w="762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1719C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1</a:t>
            </a:r>
            <a:endParaRPr sz="2200" b="0" i="0" u="none" strike="noStrike" cap="none">
              <a:solidFill>
                <a:srgbClr val="41719C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45" name="Google Shape;288;p8"/>
          <p:cNvSpPr/>
          <p:nvPr/>
        </p:nvSpPr>
        <p:spPr>
          <a:xfrm>
            <a:off x="4073322" y="4260317"/>
            <a:ext cx="726831" cy="726831"/>
          </a:xfrm>
          <a:prstGeom prst="diamond">
            <a:avLst/>
          </a:prstGeom>
          <a:solidFill>
            <a:schemeClr val="lt1"/>
          </a:solidFill>
          <a:ln w="76200" cap="flat" cmpd="sng">
            <a:solidFill>
              <a:srgbClr val="F385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F48C7C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2</a:t>
            </a:r>
            <a:endParaRPr sz="2200" b="0" i="0" u="none" strike="noStrike" cap="none">
              <a:solidFill>
                <a:srgbClr val="F48C7C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46" name="Google Shape;289;p8"/>
          <p:cNvSpPr/>
          <p:nvPr/>
        </p:nvSpPr>
        <p:spPr>
          <a:xfrm>
            <a:off x="5894862" y="4260317"/>
            <a:ext cx="726831" cy="726831"/>
          </a:xfrm>
          <a:prstGeom prst="diamond">
            <a:avLst/>
          </a:prstGeom>
          <a:solidFill>
            <a:schemeClr val="lt1"/>
          </a:solidFill>
          <a:ln w="76200" cap="flat" cmpd="sng">
            <a:solidFill>
              <a:srgbClr val="3F97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97C0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3</a:t>
            </a:r>
            <a:endParaRPr sz="2200" b="0" i="0" u="none" strike="noStrike" cap="none">
              <a:solidFill>
                <a:srgbClr val="3F97C0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47" name="Google Shape;290;p8"/>
          <p:cNvSpPr/>
          <p:nvPr/>
        </p:nvSpPr>
        <p:spPr>
          <a:xfrm>
            <a:off x="7716402" y="4260317"/>
            <a:ext cx="726831" cy="726831"/>
          </a:xfrm>
          <a:prstGeom prst="diamond">
            <a:avLst/>
          </a:prstGeom>
          <a:solidFill>
            <a:schemeClr val="lt1"/>
          </a:solidFill>
          <a:ln w="76200" cap="flat" cmpd="sng">
            <a:solidFill>
              <a:srgbClr val="F6B2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F6B286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4</a:t>
            </a:r>
            <a:endParaRPr sz="2200" b="0" i="0" u="none" strike="noStrike" cap="none">
              <a:solidFill>
                <a:srgbClr val="F6B286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48" name="Google Shape;291;p8"/>
          <p:cNvSpPr/>
          <p:nvPr/>
        </p:nvSpPr>
        <p:spPr>
          <a:xfrm>
            <a:off x="9537942" y="4260317"/>
            <a:ext cx="726831" cy="726831"/>
          </a:xfrm>
          <a:prstGeom prst="diamond">
            <a:avLst/>
          </a:prstGeom>
          <a:solidFill>
            <a:schemeClr val="lt1"/>
          </a:solidFill>
          <a:ln w="76200" cap="flat" cmpd="sng">
            <a:solidFill>
              <a:srgbClr val="FAC36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FAC36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5</a:t>
            </a:r>
            <a:endParaRPr sz="2200" b="0" i="0" u="none" strike="noStrike" cap="none">
              <a:solidFill>
                <a:srgbClr val="FAC36F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49" name="Google Shape;292;p8"/>
          <p:cNvSpPr/>
          <p:nvPr/>
        </p:nvSpPr>
        <p:spPr>
          <a:xfrm>
            <a:off x="11359482" y="4260317"/>
            <a:ext cx="726831" cy="726831"/>
          </a:xfrm>
          <a:prstGeom prst="diamond">
            <a:avLst/>
          </a:prstGeom>
          <a:solidFill>
            <a:schemeClr val="lt1"/>
          </a:solidFill>
          <a:ln w="762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D7AA2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6</a:t>
            </a:r>
            <a:endParaRPr sz="2200" b="0" i="0" u="none" strike="noStrike" cap="none">
              <a:solidFill>
                <a:srgbClr val="4D7AA2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50" name="Google Shape;293;p8"/>
          <p:cNvSpPr/>
          <p:nvPr/>
        </p:nvSpPr>
        <p:spPr>
          <a:xfrm>
            <a:off x="13181022" y="4225148"/>
            <a:ext cx="726831" cy="726831"/>
          </a:xfrm>
          <a:prstGeom prst="diamond">
            <a:avLst/>
          </a:prstGeom>
          <a:solidFill>
            <a:schemeClr val="lt1"/>
          </a:solidFill>
          <a:ln w="762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92D050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7</a:t>
            </a:r>
            <a:endParaRPr sz="2200" b="0" i="0" u="none" strike="noStrike" cap="none">
              <a:solidFill>
                <a:srgbClr val="92D050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cxnSp>
        <p:nvCxnSpPr>
          <p:cNvPr id="51" name="Google Shape;294;p8"/>
          <p:cNvCxnSpPr>
            <a:stCxn id="44" idx="0"/>
          </p:cNvCxnSpPr>
          <p:nvPr/>
        </p:nvCxnSpPr>
        <p:spPr>
          <a:xfrm flipV="1">
            <a:off x="2614683" y="3357143"/>
            <a:ext cx="11339" cy="903174"/>
          </a:xfrm>
          <a:prstGeom prst="straightConnector1">
            <a:avLst/>
          </a:prstGeom>
          <a:noFill/>
          <a:ln w="38100" cap="flat" cmpd="sng">
            <a:solidFill>
              <a:srgbClr val="41719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295;p8"/>
          <p:cNvSpPr/>
          <p:nvPr/>
        </p:nvSpPr>
        <p:spPr>
          <a:xfrm>
            <a:off x="1144398" y="1372984"/>
            <a:ext cx="2954216" cy="2031465"/>
          </a:xfrm>
          <a:prstGeom prst="rect">
            <a:avLst/>
          </a:prstGeom>
          <a:solidFill>
            <a:srgbClr val="4A78A1"/>
          </a:solidFill>
          <a:ln w="25400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Translation</a:t>
            </a:r>
            <a:endParaRPr sz="2200" b="0" i="0" u="none" strike="noStrike" cap="none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demo.jsp translated into servlet</a:t>
            </a:r>
            <a:endParaRPr sz="2200" b="0" i="0" u="none" strike="noStrike" cap="none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cxnSp>
        <p:nvCxnSpPr>
          <p:cNvPr id="53" name="Google Shape;296;p8"/>
          <p:cNvCxnSpPr/>
          <p:nvPr/>
        </p:nvCxnSpPr>
        <p:spPr>
          <a:xfrm rot="10800000" flipH="1">
            <a:off x="4431351" y="4987147"/>
            <a:ext cx="10772" cy="902677"/>
          </a:xfrm>
          <a:prstGeom prst="straightConnector1">
            <a:avLst/>
          </a:prstGeom>
          <a:noFill/>
          <a:ln w="38100" cap="flat" cmpd="sng">
            <a:solidFill>
              <a:srgbClr val="F3857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297;p8"/>
          <p:cNvCxnSpPr/>
          <p:nvPr/>
        </p:nvCxnSpPr>
        <p:spPr>
          <a:xfrm rot="10800000" flipH="1">
            <a:off x="6258277" y="3350509"/>
            <a:ext cx="10772" cy="902677"/>
          </a:xfrm>
          <a:prstGeom prst="straightConnector1">
            <a:avLst/>
          </a:prstGeom>
          <a:noFill/>
          <a:ln w="38100" cap="flat" cmpd="sng">
            <a:solidFill>
              <a:srgbClr val="4B9DC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" name="Google Shape;298;p8"/>
          <p:cNvCxnSpPr/>
          <p:nvPr/>
        </p:nvCxnSpPr>
        <p:spPr>
          <a:xfrm rot="10800000" flipH="1">
            <a:off x="8069045" y="4987147"/>
            <a:ext cx="10772" cy="902677"/>
          </a:xfrm>
          <a:prstGeom prst="straightConnector1">
            <a:avLst/>
          </a:prstGeom>
          <a:noFill/>
          <a:ln w="38100" cap="flat" cmpd="sng">
            <a:solidFill>
              <a:srgbClr val="F6B28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299;p8"/>
          <p:cNvCxnSpPr/>
          <p:nvPr/>
        </p:nvCxnSpPr>
        <p:spPr>
          <a:xfrm rot="10800000" flipH="1">
            <a:off x="9946872" y="3357640"/>
            <a:ext cx="10772" cy="902677"/>
          </a:xfrm>
          <a:prstGeom prst="straightConnector1">
            <a:avLst/>
          </a:prstGeom>
          <a:noFill/>
          <a:ln w="38100" cap="flat" cmpd="sng">
            <a:solidFill>
              <a:srgbClr val="FAC77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300;p8"/>
          <p:cNvCxnSpPr/>
          <p:nvPr/>
        </p:nvCxnSpPr>
        <p:spPr>
          <a:xfrm rot="10800000" flipH="1">
            <a:off x="11719626" y="4987147"/>
            <a:ext cx="10772" cy="902677"/>
          </a:xfrm>
          <a:prstGeom prst="straightConnector1">
            <a:avLst/>
          </a:prstGeom>
          <a:noFill/>
          <a:ln w="38100" cap="flat" cmpd="sng">
            <a:solidFill>
              <a:srgbClr val="41719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Google Shape;301;p8"/>
          <p:cNvCxnSpPr/>
          <p:nvPr/>
        </p:nvCxnSpPr>
        <p:spPr>
          <a:xfrm rot="10800000" flipH="1">
            <a:off x="13549870" y="3350508"/>
            <a:ext cx="10772" cy="902677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302;p8"/>
          <p:cNvSpPr/>
          <p:nvPr/>
        </p:nvSpPr>
        <p:spPr>
          <a:xfrm>
            <a:off x="3001107" y="5889279"/>
            <a:ext cx="2954216" cy="2031465"/>
          </a:xfrm>
          <a:prstGeom prst="rect">
            <a:avLst/>
          </a:prstGeom>
          <a:solidFill>
            <a:srgbClr val="F48C7C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Compilation</a:t>
            </a:r>
            <a:endParaRPr sz="2200" b="0" i="0" u="none" strike="noStrike" cap="none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Servlet demo_jsp.java created</a:t>
            </a:r>
            <a:endParaRPr sz="2200" b="0" i="0" u="none" strike="noStrike" cap="none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60" name="Google Shape;303;p8"/>
          <p:cNvSpPr/>
          <p:nvPr/>
        </p:nvSpPr>
        <p:spPr>
          <a:xfrm>
            <a:off x="4789548" y="1857206"/>
            <a:ext cx="2954216" cy="2031465"/>
          </a:xfrm>
          <a:prstGeom prst="rect">
            <a:avLst/>
          </a:prstGeom>
          <a:solidFill>
            <a:srgbClr val="4B9EC4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Loading</a:t>
            </a:r>
            <a:endParaRPr sz="2200" b="0" i="0" u="none" strike="noStrike" cap="none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Demo_jsp.java loaded into demo_jsp.class</a:t>
            </a:r>
            <a:endParaRPr sz="2200" b="0" i="0" u="none" strike="noStrike" cap="none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61" name="Google Shape;304;p8"/>
          <p:cNvSpPr/>
          <p:nvPr/>
        </p:nvSpPr>
        <p:spPr>
          <a:xfrm>
            <a:off x="6602709" y="5441932"/>
            <a:ext cx="2954216" cy="2031465"/>
          </a:xfrm>
          <a:prstGeom prst="rect">
            <a:avLst/>
          </a:prstGeom>
          <a:solidFill>
            <a:srgbClr val="F6B286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Instantiation</a:t>
            </a:r>
            <a:endParaRPr sz="2200" b="0" i="0" u="none" strike="noStrike" cap="none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Servlet demo_jsp instantiated</a:t>
            </a:r>
            <a:endParaRPr sz="2200" b="0" i="0" u="none" strike="noStrike" cap="none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62" name="Google Shape;305;p8"/>
          <p:cNvSpPr/>
          <p:nvPr/>
        </p:nvSpPr>
        <p:spPr>
          <a:xfrm>
            <a:off x="8480625" y="1830470"/>
            <a:ext cx="2954216" cy="2031465"/>
          </a:xfrm>
          <a:prstGeom prst="rect">
            <a:avLst/>
          </a:prstGeom>
          <a:solidFill>
            <a:srgbClr val="FAC36F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Initialization</a:t>
            </a:r>
            <a:endParaRPr sz="2200" b="0" i="0" u="none" strike="noStrike" cap="none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Servlet demo_jsp initialized</a:t>
            </a:r>
            <a:endParaRPr sz="2200" b="0" i="0" u="none" strike="noStrike" cap="none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63" name="Google Shape;306;p8"/>
          <p:cNvSpPr/>
          <p:nvPr/>
        </p:nvSpPr>
        <p:spPr>
          <a:xfrm>
            <a:off x="10240403" y="5864753"/>
            <a:ext cx="2954216" cy="2031465"/>
          </a:xfrm>
          <a:prstGeom prst="rect">
            <a:avLst/>
          </a:prstGeom>
          <a:solidFill>
            <a:srgbClr val="4D7AA3"/>
          </a:solidFill>
          <a:ln w="25400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Request Processing</a:t>
            </a:r>
            <a:endParaRPr sz="2200" b="0" i="0" u="none" strike="noStrike" cap="none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Servlet demo_jsp.java executed using service method</a:t>
            </a:r>
            <a:endParaRPr sz="2200" b="0" i="0" u="none" strike="noStrike" cap="none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64" name="Google Shape;307;p8"/>
          <p:cNvSpPr/>
          <p:nvPr/>
        </p:nvSpPr>
        <p:spPr>
          <a:xfrm>
            <a:off x="12067329" y="1362580"/>
            <a:ext cx="2954216" cy="2031465"/>
          </a:xfrm>
          <a:prstGeom prst="rect">
            <a:avLst/>
          </a:prstGeom>
          <a:solidFill>
            <a:srgbClr val="99D35B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Destruction</a:t>
            </a:r>
            <a:endParaRPr sz="2200" b="0" i="0" u="none" strike="noStrike" cap="none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Servlet demo_jsp destroyed</a:t>
            </a:r>
            <a:endParaRPr sz="2200" b="0" i="0" u="none" strike="noStrike" cap="none">
              <a:solidFill>
                <a:srgbClr val="FFFFFF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2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457578" y="872037"/>
            <a:ext cx="734072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313;p9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Example of JSP Life Cycle</a:t>
            </a:r>
            <a:endParaRPr/>
          </a:p>
        </p:txBody>
      </p:sp>
      <p:sp>
        <p:nvSpPr>
          <p:cNvPr id="41" name="Google Shape;314;p9"/>
          <p:cNvSpPr/>
          <p:nvPr/>
        </p:nvSpPr>
        <p:spPr>
          <a:xfrm>
            <a:off x="1383323" y="1638391"/>
            <a:ext cx="13669108" cy="60960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4572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void jspinit()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//initializing the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_jspservice(HttpServletRequest request HttpServletResponse response)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//handling all requests and responses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void _jspdestroy()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//Clean up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457578" y="872037"/>
            <a:ext cx="734072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320;p10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Directory Structure of JSP</a:t>
            </a:r>
            <a:endParaRPr/>
          </a:p>
        </p:txBody>
      </p:sp>
      <p:sp>
        <p:nvSpPr>
          <p:cNvPr id="27" name="Google Shape;321;p10"/>
          <p:cNvSpPr/>
          <p:nvPr/>
        </p:nvSpPr>
        <p:spPr>
          <a:xfrm>
            <a:off x="7098124" y="1506588"/>
            <a:ext cx="8323387" cy="6518059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322;p10"/>
          <p:cNvSpPr/>
          <p:nvPr/>
        </p:nvSpPr>
        <p:spPr>
          <a:xfrm>
            <a:off x="7438409" y="1536601"/>
            <a:ext cx="2344615" cy="1025872"/>
          </a:xfrm>
          <a:prstGeom prst="rect">
            <a:avLst/>
          </a:prstGeom>
          <a:solidFill>
            <a:srgbClr val="F69E66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web-app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(Context Root)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323;p10"/>
          <p:cNvSpPr/>
          <p:nvPr/>
        </p:nvSpPr>
        <p:spPr>
          <a:xfrm>
            <a:off x="9665478" y="3126914"/>
            <a:ext cx="1793631" cy="612636"/>
          </a:xfrm>
          <a:prstGeom prst="rect">
            <a:avLst/>
          </a:prstGeom>
          <a:solidFill>
            <a:srgbClr val="F69E66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WEB-INF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Google Shape;324;p10"/>
          <p:cNvSpPr/>
          <p:nvPr/>
        </p:nvSpPr>
        <p:spPr>
          <a:xfrm>
            <a:off x="11330787" y="4151555"/>
            <a:ext cx="1793631" cy="612636"/>
          </a:xfrm>
          <a:prstGeom prst="rect">
            <a:avLst/>
          </a:prstGeom>
          <a:solidFill>
            <a:srgbClr val="F69E66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classes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325;p10"/>
          <p:cNvSpPr/>
          <p:nvPr/>
        </p:nvSpPr>
        <p:spPr>
          <a:xfrm>
            <a:off x="11459109" y="6426000"/>
            <a:ext cx="997095" cy="612636"/>
          </a:xfrm>
          <a:prstGeom prst="rect">
            <a:avLst/>
          </a:prstGeom>
          <a:solidFill>
            <a:srgbClr val="F69E66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lib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" name="Google Shape;326;p10"/>
          <p:cNvSpPr txBox="1"/>
          <p:nvPr/>
        </p:nvSpPr>
        <p:spPr>
          <a:xfrm>
            <a:off x="13013100" y="5246298"/>
            <a:ext cx="1793631" cy="39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Class files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Google Shape;327;p10"/>
          <p:cNvSpPr txBox="1"/>
          <p:nvPr/>
        </p:nvSpPr>
        <p:spPr>
          <a:xfrm>
            <a:off x="11330786" y="5789673"/>
            <a:ext cx="1793631" cy="39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web.xml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328;p10"/>
          <p:cNvSpPr txBox="1"/>
          <p:nvPr/>
        </p:nvSpPr>
        <p:spPr>
          <a:xfrm>
            <a:off x="9167562" y="6795381"/>
            <a:ext cx="1793631" cy="39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JSP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Google Shape;329;p10"/>
          <p:cNvSpPr txBox="1"/>
          <p:nvPr/>
        </p:nvSpPr>
        <p:spPr>
          <a:xfrm>
            <a:off x="9108946" y="7520743"/>
            <a:ext cx="6078101" cy="39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Static Resources (E.g. HTML, Images, etc.</a:t>
            </a:r>
            <a:endParaRPr sz="2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6" name="Google Shape;330;p10"/>
          <p:cNvCxnSpPr>
            <a:stCxn id="28" idx="2"/>
          </p:cNvCxnSpPr>
          <p:nvPr/>
        </p:nvCxnSpPr>
        <p:spPr>
          <a:xfrm>
            <a:off x="8610717" y="2562473"/>
            <a:ext cx="3592" cy="52022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331;p10"/>
          <p:cNvCxnSpPr/>
          <p:nvPr/>
        </p:nvCxnSpPr>
        <p:spPr>
          <a:xfrm>
            <a:off x="8614309" y="7764706"/>
            <a:ext cx="49463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332;p10"/>
          <p:cNvCxnSpPr/>
          <p:nvPr/>
        </p:nvCxnSpPr>
        <p:spPr>
          <a:xfrm>
            <a:off x="8672925" y="6987207"/>
            <a:ext cx="49463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333;p10"/>
          <p:cNvCxnSpPr/>
          <p:nvPr/>
        </p:nvCxnSpPr>
        <p:spPr>
          <a:xfrm>
            <a:off x="8610716" y="3433232"/>
            <a:ext cx="1054762" cy="565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334;p10"/>
          <p:cNvCxnSpPr>
            <a:stCxn id="29" idx="2"/>
          </p:cNvCxnSpPr>
          <p:nvPr/>
        </p:nvCxnSpPr>
        <p:spPr>
          <a:xfrm>
            <a:off x="10562294" y="3739550"/>
            <a:ext cx="9768" cy="30558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335;p10"/>
          <p:cNvCxnSpPr/>
          <p:nvPr/>
        </p:nvCxnSpPr>
        <p:spPr>
          <a:xfrm>
            <a:off x="10572062" y="6775796"/>
            <a:ext cx="88704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336;p10"/>
          <p:cNvCxnSpPr/>
          <p:nvPr/>
        </p:nvCxnSpPr>
        <p:spPr>
          <a:xfrm>
            <a:off x="10572062" y="5966903"/>
            <a:ext cx="75872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337;p10"/>
          <p:cNvCxnSpPr/>
          <p:nvPr/>
        </p:nvCxnSpPr>
        <p:spPr>
          <a:xfrm>
            <a:off x="10572062" y="4478072"/>
            <a:ext cx="75872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" name="Google Shape;338;p10"/>
          <p:cNvCxnSpPr/>
          <p:nvPr/>
        </p:nvCxnSpPr>
        <p:spPr>
          <a:xfrm>
            <a:off x="12178124" y="4765617"/>
            <a:ext cx="0" cy="60489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" name="Google Shape;339;p10"/>
          <p:cNvCxnSpPr/>
          <p:nvPr/>
        </p:nvCxnSpPr>
        <p:spPr>
          <a:xfrm>
            <a:off x="12178124" y="5396644"/>
            <a:ext cx="75872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340;p10"/>
          <p:cNvSpPr/>
          <p:nvPr/>
        </p:nvSpPr>
        <p:spPr>
          <a:xfrm>
            <a:off x="647475" y="2099709"/>
            <a:ext cx="5232398" cy="4756725"/>
          </a:xfrm>
          <a:prstGeom prst="diamond">
            <a:avLst/>
          </a:prstGeom>
          <a:solidFill>
            <a:srgbClr val="FAC36F"/>
          </a:solidFill>
          <a:ln w="2540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directory structure of the JSP page is the same as that of a servlet. The JSP page is placed outside the WEB-INF folder or in any directory.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341;p10"/>
          <p:cNvCxnSpPr>
            <a:stCxn id="68" idx="3"/>
          </p:cNvCxnSpPr>
          <p:nvPr/>
        </p:nvCxnSpPr>
        <p:spPr>
          <a:xfrm>
            <a:off x="5826563" y="4478072"/>
            <a:ext cx="1172823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6244463" y="872037"/>
            <a:ext cx="376695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347;p11"/>
          <p:cNvSpPr/>
          <p:nvPr/>
        </p:nvSpPr>
        <p:spPr>
          <a:xfrm flipH="1">
            <a:off x="8580648" y="3891657"/>
            <a:ext cx="4922404" cy="230552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348;p11"/>
          <p:cNvSpPr/>
          <p:nvPr/>
        </p:nvSpPr>
        <p:spPr>
          <a:xfrm>
            <a:off x="2712402" y="3891657"/>
            <a:ext cx="4922404" cy="230552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349;p11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JSP API</a:t>
            </a:r>
            <a:endParaRPr/>
          </a:p>
        </p:txBody>
      </p:sp>
      <p:sp>
        <p:nvSpPr>
          <p:cNvPr id="43" name="Google Shape;350;p11"/>
          <p:cNvSpPr/>
          <p:nvPr/>
        </p:nvSpPr>
        <p:spPr>
          <a:xfrm>
            <a:off x="2672773" y="1356986"/>
            <a:ext cx="1091045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API stands for </a:t>
            </a:r>
            <a:r>
              <a:rPr lang="en-US" sz="22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Application Programming Interface. </a:t>
            </a: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 allows programmers to  build software applications in Java.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" name="Google Shape;351;p11"/>
          <p:cNvSpPr/>
          <p:nvPr/>
        </p:nvSpPr>
        <p:spPr>
          <a:xfrm>
            <a:off x="6975239" y="3903922"/>
            <a:ext cx="2305521" cy="2305521"/>
          </a:xfrm>
          <a:prstGeom prst="ellipse">
            <a:avLst/>
          </a:prstGeom>
          <a:solidFill>
            <a:srgbClr val="F38573"/>
          </a:solidFill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JSP API</a:t>
            </a:r>
            <a:endParaRPr sz="2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" name="Google Shape;352;p11"/>
          <p:cNvSpPr/>
          <p:nvPr/>
        </p:nvSpPr>
        <p:spPr>
          <a:xfrm>
            <a:off x="3553621" y="4141113"/>
            <a:ext cx="26789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javax.servlet.jsp</a:t>
            </a:r>
            <a:endParaRPr sz="24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353;p11"/>
          <p:cNvSpPr/>
          <p:nvPr/>
        </p:nvSpPr>
        <p:spPr>
          <a:xfrm>
            <a:off x="9696443" y="4141113"/>
            <a:ext cx="37451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javax.servlet.jsp.tagext</a:t>
            </a:r>
            <a:endParaRPr sz="24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Google Shape;354;p11"/>
          <p:cNvSpPr/>
          <p:nvPr/>
        </p:nvSpPr>
        <p:spPr>
          <a:xfrm>
            <a:off x="2970772" y="4845979"/>
            <a:ext cx="384463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Contains classes and interfaces that describe JSP page implementation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355;p11"/>
          <p:cNvSpPr/>
          <p:nvPr/>
        </p:nvSpPr>
        <p:spPr>
          <a:xfrm>
            <a:off x="9696450" y="4845975"/>
            <a:ext cx="35598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Used to define tag libraries for identifying custom tags in JSP page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77699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457578" y="872037"/>
            <a:ext cx="734072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361;p1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javax.servlet.jsp Package</a:t>
            </a:r>
            <a:endParaRPr/>
          </a:p>
        </p:txBody>
      </p:sp>
      <p:sp>
        <p:nvSpPr>
          <p:cNvPr id="30" name="Google Shape;362;p12"/>
          <p:cNvSpPr/>
          <p:nvPr/>
        </p:nvSpPr>
        <p:spPr>
          <a:xfrm>
            <a:off x="6049256" y="1649875"/>
            <a:ext cx="4222351" cy="1163782"/>
          </a:xfrm>
          <a:prstGeom prst="flowChartPreparation">
            <a:avLst/>
          </a:prstGeom>
          <a:solidFill>
            <a:srgbClr val="99D3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javax.servlet.jsp</a:t>
            </a:r>
            <a:endParaRPr sz="2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363;p12"/>
          <p:cNvSpPr/>
          <p:nvPr/>
        </p:nvSpPr>
        <p:spPr>
          <a:xfrm>
            <a:off x="4551218" y="3262745"/>
            <a:ext cx="2366461" cy="852054"/>
          </a:xfrm>
          <a:prstGeom prst="roundRect">
            <a:avLst>
              <a:gd name="adj" fmla="val 16667"/>
            </a:avLst>
          </a:prstGeom>
          <a:solidFill>
            <a:srgbClr val="F385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Interfaces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" name="Google Shape;364;p12"/>
          <p:cNvSpPr/>
          <p:nvPr/>
        </p:nvSpPr>
        <p:spPr>
          <a:xfrm>
            <a:off x="9486312" y="3262745"/>
            <a:ext cx="2366461" cy="852054"/>
          </a:xfrm>
          <a:prstGeom prst="roundRect">
            <a:avLst>
              <a:gd name="adj" fmla="val 16667"/>
            </a:avLst>
          </a:prstGeom>
          <a:solidFill>
            <a:srgbClr val="F385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Classes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Google Shape;365;p12"/>
          <p:cNvSpPr/>
          <p:nvPr/>
        </p:nvSpPr>
        <p:spPr>
          <a:xfrm>
            <a:off x="4817209" y="4623255"/>
            <a:ext cx="120738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JspPage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366;p12"/>
          <p:cNvSpPr/>
          <p:nvPr/>
        </p:nvSpPr>
        <p:spPr>
          <a:xfrm>
            <a:off x="4771473" y="5483427"/>
            <a:ext cx="178766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HttpJspPage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5" name="Google Shape;367;p12"/>
          <p:cNvCxnSpPr>
            <a:stCxn id="31" idx="1"/>
          </p:cNvCxnSpPr>
          <p:nvPr/>
        </p:nvCxnSpPr>
        <p:spPr>
          <a:xfrm rot="10800000">
            <a:off x="3969218" y="3688772"/>
            <a:ext cx="58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368;p12"/>
          <p:cNvCxnSpPr/>
          <p:nvPr/>
        </p:nvCxnSpPr>
        <p:spPr>
          <a:xfrm rot="10800000" flipH="1">
            <a:off x="3969327" y="3688772"/>
            <a:ext cx="1" cy="201009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369;p12"/>
          <p:cNvCxnSpPr/>
          <p:nvPr/>
        </p:nvCxnSpPr>
        <p:spPr>
          <a:xfrm rot="10800000">
            <a:off x="3969327" y="5698871"/>
            <a:ext cx="58189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370;p12"/>
          <p:cNvCxnSpPr/>
          <p:nvPr/>
        </p:nvCxnSpPr>
        <p:spPr>
          <a:xfrm rot="10800000">
            <a:off x="3969327" y="4838699"/>
            <a:ext cx="58189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371;p12"/>
          <p:cNvCxnSpPr/>
          <p:nvPr/>
        </p:nvCxnSpPr>
        <p:spPr>
          <a:xfrm rot="10800000">
            <a:off x="8904421" y="3688772"/>
            <a:ext cx="58189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372;p12"/>
          <p:cNvCxnSpPr/>
          <p:nvPr/>
        </p:nvCxnSpPr>
        <p:spPr>
          <a:xfrm rot="10800000">
            <a:off x="8904422" y="3688773"/>
            <a:ext cx="0" cy="447045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373;p12"/>
          <p:cNvCxnSpPr/>
          <p:nvPr/>
        </p:nvCxnSpPr>
        <p:spPr>
          <a:xfrm rot="10800000">
            <a:off x="8904420" y="5499596"/>
            <a:ext cx="58189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374;p12"/>
          <p:cNvCxnSpPr/>
          <p:nvPr/>
        </p:nvCxnSpPr>
        <p:spPr>
          <a:xfrm rot="10800000">
            <a:off x="8904421" y="4838699"/>
            <a:ext cx="58189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375;p12"/>
          <p:cNvSpPr/>
          <p:nvPr/>
        </p:nvSpPr>
        <p:spPr>
          <a:xfrm>
            <a:off x="9862334" y="4598315"/>
            <a:ext cx="138736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JspWriter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376;p12"/>
          <p:cNvSpPr/>
          <p:nvPr/>
        </p:nvSpPr>
        <p:spPr>
          <a:xfrm>
            <a:off x="9820408" y="5255160"/>
            <a:ext cx="184454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PageContext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7" name="Google Shape;377;p12"/>
          <p:cNvCxnSpPr/>
          <p:nvPr/>
        </p:nvCxnSpPr>
        <p:spPr>
          <a:xfrm rot="10800000">
            <a:off x="8904419" y="6892655"/>
            <a:ext cx="58189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Google Shape;378;p12"/>
          <p:cNvCxnSpPr/>
          <p:nvPr/>
        </p:nvCxnSpPr>
        <p:spPr>
          <a:xfrm rot="10800000">
            <a:off x="8904419" y="6228785"/>
            <a:ext cx="58189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379;p12"/>
          <p:cNvCxnSpPr/>
          <p:nvPr/>
        </p:nvCxnSpPr>
        <p:spPr>
          <a:xfrm rot="10800000">
            <a:off x="8904419" y="8159225"/>
            <a:ext cx="58189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380;p12"/>
          <p:cNvCxnSpPr/>
          <p:nvPr/>
        </p:nvCxnSpPr>
        <p:spPr>
          <a:xfrm rot="10800000">
            <a:off x="8904419" y="7535744"/>
            <a:ext cx="58189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381;p12"/>
          <p:cNvSpPr/>
          <p:nvPr/>
        </p:nvSpPr>
        <p:spPr>
          <a:xfrm>
            <a:off x="9820408" y="5961882"/>
            <a:ext cx="153279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JspFactory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382;p12"/>
          <p:cNvSpPr/>
          <p:nvPr/>
        </p:nvSpPr>
        <p:spPr>
          <a:xfrm>
            <a:off x="9784233" y="6668604"/>
            <a:ext cx="197361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JspEngineInfo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383;p12"/>
          <p:cNvSpPr/>
          <p:nvPr/>
        </p:nvSpPr>
        <p:spPr>
          <a:xfrm>
            <a:off x="9747270" y="7320300"/>
            <a:ext cx="18477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JspException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384;p12"/>
          <p:cNvSpPr/>
          <p:nvPr/>
        </p:nvSpPr>
        <p:spPr>
          <a:xfrm>
            <a:off x="9784233" y="7943781"/>
            <a:ext cx="123540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JspError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8" name="Google Shape;385;p12"/>
          <p:cNvCxnSpPr>
            <a:stCxn id="31" idx="0"/>
          </p:cNvCxnSpPr>
          <p:nvPr/>
        </p:nvCxnSpPr>
        <p:spPr>
          <a:xfrm rot="10800000">
            <a:off x="5734448" y="2231645"/>
            <a:ext cx="0" cy="103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386;p12"/>
          <p:cNvCxnSpPr>
            <a:stCxn id="30" idx="1"/>
          </p:cNvCxnSpPr>
          <p:nvPr/>
        </p:nvCxnSpPr>
        <p:spPr>
          <a:xfrm rot="10800000">
            <a:off x="5734556" y="2231766"/>
            <a:ext cx="31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" name="Google Shape;387;p12"/>
          <p:cNvCxnSpPr/>
          <p:nvPr/>
        </p:nvCxnSpPr>
        <p:spPr>
          <a:xfrm rot="10800000">
            <a:off x="10742679" y="2213752"/>
            <a:ext cx="1" cy="103097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" name="Google Shape;388;p12"/>
          <p:cNvCxnSpPr/>
          <p:nvPr/>
        </p:nvCxnSpPr>
        <p:spPr>
          <a:xfrm flipH="1">
            <a:off x="10244532" y="2205076"/>
            <a:ext cx="498147" cy="867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516962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457578" y="872037"/>
            <a:ext cx="734072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94;p13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JspPage Interface</a:t>
            </a:r>
            <a:endParaRPr/>
          </a:p>
        </p:txBody>
      </p:sp>
      <p:sp>
        <p:nvSpPr>
          <p:cNvPr id="21" name="Google Shape;395;p13"/>
          <p:cNvSpPr/>
          <p:nvPr/>
        </p:nvSpPr>
        <p:spPr>
          <a:xfrm>
            <a:off x="2976755" y="1278793"/>
            <a:ext cx="992875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 generated servlet classes implement the JspPage interface. It extends the Servlet interface.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396;p13"/>
          <p:cNvSpPr/>
          <p:nvPr/>
        </p:nvSpPr>
        <p:spPr>
          <a:xfrm>
            <a:off x="2348344" y="2628900"/>
            <a:ext cx="2078182" cy="955964"/>
          </a:xfrm>
          <a:prstGeom prst="roundRect">
            <a:avLst>
              <a:gd name="adj" fmla="val 16667"/>
            </a:avLst>
          </a:prstGeom>
          <a:solidFill>
            <a:srgbClr val="99D3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Servlet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397;p13"/>
          <p:cNvSpPr/>
          <p:nvPr/>
        </p:nvSpPr>
        <p:spPr>
          <a:xfrm>
            <a:off x="2348344" y="4572000"/>
            <a:ext cx="2078182" cy="955964"/>
          </a:xfrm>
          <a:prstGeom prst="roundRect">
            <a:avLst>
              <a:gd name="adj" fmla="val 16667"/>
            </a:avLst>
          </a:prstGeom>
          <a:solidFill>
            <a:srgbClr val="F385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JspPage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398;p13"/>
          <p:cNvSpPr/>
          <p:nvPr/>
        </p:nvSpPr>
        <p:spPr>
          <a:xfrm>
            <a:off x="2348344" y="6517462"/>
            <a:ext cx="2078182" cy="95596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HttpJspPage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Google Shape;399;p13"/>
          <p:cNvSpPr/>
          <p:nvPr/>
        </p:nvSpPr>
        <p:spPr>
          <a:xfrm>
            <a:off x="3200399" y="5673436"/>
            <a:ext cx="228600" cy="698553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FDE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400;p13"/>
          <p:cNvSpPr/>
          <p:nvPr/>
        </p:nvSpPr>
        <p:spPr>
          <a:xfrm>
            <a:off x="3200399" y="3727974"/>
            <a:ext cx="228600" cy="698553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FDE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01;p13"/>
          <p:cNvSpPr txBox="1"/>
          <p:nvPr/>
        </p:nvSpPr>
        <p:spPr>
          <a:xfrm>
            <a:off x="3428999" y="3869005"/>
            <a:ext cx="128698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extends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402;p13"/>
          <p:cNvSpPr txBox="1"/>
          <p:nvPr/>
        </p:nvSpPr>
        <p:spPr>
          <a:xfrm>
            <a:off x="3437900" y="5798395"/>
            <a:ext cx="128698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extends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" name="Google Shape;403;p13"/>
          <p:cNvSpPr/>
          <p:nvPr/>
        </p:nvSpPr>
        <p:spPr>
          <a:xfrm>
            <a:off x="8578614" y="2514600"/>
            <a:ext cx="5673436" cy="20574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04;p13"/>
          <p:cNvSpPr/>
          <p:nvPr/>
        </p:nvSpPr>
        <p:spPr>
          <a:xfrm>
            <a:off x="8685650" y="5807807"/>
            <a:ext cx="5673436" cy="20574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05;p13"/>
          <p:cNvSpPr/>
          <p:nvPr/>
        </p:nvSpPr>
        <p:spPr>
          <a:xfrm>
            <a:off x="8578614" y="2514600"/>
            <a:ext cx="5673436" cy="769441"/>
          </a:xfrm>
          <a:prstGeom prst="rect">
            <a:avLst/>
          </a:prstGeom>
          <a:solidFill>
            <a:srgbClr val="9FDEF0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public void jspInit()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06;p13"/>
          <p:cNvSpPr/>
          <p:nvPr/>
        </p:nvSpPr>
        <p:spPr>
          <a:xfrm>
            <a:off x="8685650" y="5807807"/>
            <a:ext cx="5673436" cy="769441"/>
          </a:xfrm>
          <a:prstGeom prst="rect">
            <a:avLst/>
          </a:prstGeom>
          <a:solidFill>
            <a:srgbClr val="9FDEF0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public void jspDestroy()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07;p13"/>
          <p:cNvSpPr txBox="1"/>
          <p:nvPr/>
        </p:nvSpPr>
        <p:spPr>
          <a:xfrm>
            <a:off x="8894623" y="3584864"/>
            <a:ext cx="507076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Used to perform initialization of the JSP</a:t>
            </a:r>
            <a:r>
              <a:rPr lang="en-US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is used only once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" name="Google Shape;408;p13"/>
          <p:cNvSpPr txBox="1"/>
          <p:nvPr/>
        </p:nvSpPr>
        <p:spPr>
          <a:xfrm>
            <a:off x="8986986" y="6878071"/>
            <a:ext cx="507076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Invoked only once when the JSP is destroyed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409;p13"/>
          <p:cNvSpPr/>
          <p:nvPr/>
        </p:nvSpPr>
        <p:spPr>
          <a:xfrm>
            <a:off x="7817922" y="3522519"/>
            <a:ext cx="502393" cy="359403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10;p13"/>
          <p:cNvSpPr txBox="1"/>
          <p:nvPr/>
        </p:nvSpPr>
        <p:spPr>
          <a:xfrm>
            <a:off x="6252662" y="5104090"/>
            <a:ext cx="24977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Methods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85268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791247" y="872037"/>
            <a:ext cx="6673384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416;p14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HttpJspPage Interface</a:t>
            </a:r>
            <a:endParaRPr/>
          </a:p>
        </p:txBody>
      </p:sp>
      <p:sp>
        <p:nvSpPr>
          <p:cNvPr id="30" name="Google Shape;417;p14"/>
          <p:cNvSpPr/>
          <p:nvPr/>
        </p:nvSpPr>
        <p:spPr>
          <a:xfrm>
            <a:off x="2976755" y="1278793"/>
            <a:ext cx="992875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 extends the JspPage interface and provides one life cycle method.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418;p14"/>
          <p:cNvSpPr/>
          <p:nvPr/>
        </p:nvSpPr>
        <p:spPr>
          <a:xfrm>
            <a:off x="5087268" y="3532909"/>
            <a:ext cx="5673436" cy="20574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419;p14"/>
          <p:cNvSpPr/>
          <p:nvPr/>
        </p:nvSpPr>
        <p:spPr>
          <a:xfrm>
            <a:off x="5087268" y="3532909"/>
            <a:ext cx="5673436" cy="769441"/>
          </a:xfrm>
          <a:prstGeom prst="rect">
            <a:avLst/>
          </a:prstGeom>
          <a:solidFill>
            <a:srgbClr val="9FDEF0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public void jspServie()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420;p14"/>
          <p:cNvSpPr txBox="1"/>
          <p:nvPr/>
        </p:nvSpPr>
        <p:spPr>
          <a:xfrm>
            <a:off x="5403277" y="4603173"/>
            <a:ext cx="507076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Invoked each time when a request for a JSP comes to the container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59556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7"/>
          <p:cNvSpPr txBox="1">
            <a:spLocks noGrp="1"/>
          </p:cNvSpPr>
          <p:nvPr>
            <p:ph type="title"/>
          </p:nvPr>
        </p:nvSpPr>
        <p:spPr>
          <a:xfrm>
            <a:off x="596200" y="519572"/>
            <a:ext cx="149486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US" sz="2800"/>
              <a:t>Assisted Practice</a:t>
            </a:r>
            <a:endParaRPr sz="2800"/>
          </a:p>
        </p:txBody>
      </p:sp>
      <p:sp>
        <p:nvSpPr>
          <p:cNvPr id="424" name="Google Shape;424;p37"/>
          <p:cNvSpPr txBox="1">
            <a:spLocks noGrp="1"/>
          </p:cNvSpPr>
          <p:nvPr>
            <p:ph type="body" idx="1"/>
          </p:nvPr>
        </p:nvSpPr>
        <p:spPr>
          <a:xfrm>
            <a:off x="755455" y="3143969"/>
            <a:ext cx="14515789" cy="87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>
              <a:buClr>
                <a:srgbClr val="000000"/>
              </a:buClr>
              <a:buSzPts val="2200"/>
              <a:buNone/>
            </a:pPr>
            <a:r>
              <a:rPr lang="en-IN" b="1" dirty="0"/>
              <a:t>Problem Statement: </a:t>
            </a:r>
            <a:endParaRPr lang="en-IN" dirty="0"/>
          </a:p>
          <a:p>
            <a:pPr marL="50800" lvl="0" indent="0">
              <a:buClr>
                <a:srgbClr val="000000"/>
              </a:buClr>
              <a:buSzPts val="2200"/>
              <a:buNone/>
            </a:pPr>
            <a:r>
              <a:rPr lang="en-IN" dirty="0"/>
              <a:t>Write a program to configure JSP with Eclipse and create a simple JSP page.</a:t>
            </a:r>
          </a:p>
        </p:txBody>
      </p:sp>
      <p:sp>
        <p:nvSpPr>
          <p:cNvPr id="425" name="Google Shape;425;p37"/>
          <p:cNvSpPr txBox="1"/>
          <p:nvPr/>
        </p:nvSpPr>
        <p:spPr>
          <a:xfrm>
            <a:off x="12407201" y="1478759"/>
            <a:ext cx="2966150" cy="87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rPr>
              <a:t>Duration: 30 Min.</a:t>
            </a:r>
            <a:endParaRPr dirty="0"/>
          </a:p>
        </p:txBody>
      </p:sp>
      <p:sp>
        <p:nvSpPr>
          <p:cNvPr id="426" name="Google Shape;426;p37"/>
          <p:cNvSpPr txBox="1"/>
          <p:nvPr/>
        </p:nvSpPr>
        <p:spPr>
          <a:xfrm>
            <a:off x="596200" y="1414922"/>
            <a:ext cx="1132425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3F3F3F"/>
              </a:buClr>
              <a:buSzPts val="32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Creating a Simple JSP Page</a:t>
            </a:r>
            <a:endParaRPr sz="2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70086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8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Assisted Practice: Guidelines </a:t>
            </a:r>
            <a:endParaRPr/>
          </a:p>
        </p:txBody>
      </p:sp>
      <p:pic>
        <p:nvPicPr>
          <p:cNvPr id="432" name="Google Shape;432;p38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 rot="10800000" flipH="1">
            <a:off x="3251200" y="861595"/>
            <a:ext cx="9753600" cy="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8"/>
          <p:cNvSpPr txBox="1">
            <a:spLocks noGrp="1"/>
          </p:cNvSpPr>
          <p:nvPr>
            <p:ph type="body" idx="1"/>
          </p:nvPr>
        </p:nvSpPr>
        <p:spPr>
          <a:xfrm>
            <a:off x="1451003" y="1232154"/>
            <a:ext cx="13827790" cy="6681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lnSpc>
                <a:spcPct val="250000"/>
              </a:lnSpc>
              <a:spcBef>
                <a:spcPts val="0"/>
              </a:spcBef>
            </a:pPr>
            <a:r>
              <a:rPr lang="en-IN" dirty="0"/>
              <a:t>Steps to create a simple JSP page:</a:t>
            </a: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a Java project in your IDE. 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Write a program in Java to configure JSP with Eclipse and create a simple JSP page.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Initialize the .git file.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Add and commit the program files.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Push the code to your </a:t>
            </a:r>
            <a:r>
              <a:rPr lang="en-IN" dirty="0" err="1"/>
              <a:t>GitHub</a:t>
            </a:r>
            <a:r>
              <a:rPr lang="en-IN" dirty="0"/>
              <a:t> repository.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4412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indent="0">
              <a:lnSpc>
                <a:spcPct val="90000"/>
              </a:lnSpc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Scripting Elements or JSP Tags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5d11cf31a_1_0"/>
          <p:cNvSpPr txBox="1">
            <a:spLocks noGrp="1"/>
          </p:cNvSpPr>
          <p:nvPr>
            <p:ph type="body" idx="1"/>
          </p:nvPr>
        </p:nvSpPr>
        <p:spPr>
          <a:xfrm>
            <a:off x="8248728" y="4606504"/>
            <a:ext cx="6960049" cy="905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Become a Backend Expert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9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457578" y="872037"/>
            <a:ext cx="734072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8;p18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JSP Scripting Elements</a:t>
            </a:r>
            <a:endParaRPr/>
          </a:p>
        </p:txBody>
      </p:sp>
      <p:sp>
        <p:nvSpPr>
          <p:cNvPr id="45" name="Google Shape;449;p18"/>
          <p:cNvSpPr/>
          <p:nvPr/>
        </p:nvSpPr>
        <p:spPr>
          <a:xfrm>
            <a:off x="4753024" y="6106407"/>
            <a:ext cx="4248989" cy="2272616"/>
          </a:xfrm>
          <a:custGeom>
            <a:avLst/>
            <a:gdLst/>
            <a:ahLst/>
            <a:cxnLst/>
            <a:rect l="l" t="t" r="r" b="b"/>
            <a:pathLst>
              <a:path w="3669459" h="1962648" extrusionOk="0">
                <a:moveTo>
                  <a:pt x="981324" y="0"/>
                </a:moveTo>
                <a:cubicBezTo>
                  <a:pt x="1184563" y="0"/>
                  <a:pt x="1373371" y="61784"/>
                  <a:pt x="1529992" y="167595"/>
                </a:cubicBezTo>
                <a:lnTo>
                  <a:pt x="1672324" y="285030"/>
                </a:lnTo>
                <a:lnTo>
                  <a:pt x="1738059" y="334803"/>
                </a:lnTo>
                <a:cubicBezTo>
                  <a:pt x="2003912" y="519098"/>
                  <a:pt x="2326673" y="627088"/>
                  <a:pt x="2674656" y="627088"/>
                </a:cubicBezTo>
                <a:cubicBezTo>
                  <a:pt x="2935644" y="627088"/>
                  <a:pt x="3182443" y="566344"/>
                  <a:pt x="3401688" y="458222"/>
                </a:cubicBezTo>
                <a:lnTo>
                  <a:pt x="3432627" y="441508"/>
                </a:lnTo>
                <a:lnTo>
                  <a:pt x="3430799" y="653070"/>
                </a:lnTo>
                <a:lnTo>
                  <a:pt x="3420561" y="734885"/>
                </a:lnTo>
                <a:lnTo>
                  <a:pt x="3390026" y="916866"/>
                </a:lnTo>
                <a:cubicBezTo>
                  <a:pt x="3376701" y="1105409"/>
                  <a:pt x="3417599" y="1299814"/>
                  <a:pt x="3519218" y="1475824"/>
                </a:cubicBezTo>
                <a:cubicBezTo>
                  <a:pt x="3553091" y="1534494"/>
                  <a:pt x="3592108" y="1588343"/>
                  <a:pt x="3635370" y="1637130"/>
                </a:cubicBezTo>
                <a:lnTo>
                  <a:pt x="3669459" y="1671916"/>
                </a:lnTo>
                <a:lnTo>
                  <a:pt x="3611254" y="1627845"/>
                </a:lnTo>
                <a:cubicBezTo>
                  <a:pt x="3345400" y="1443550"/>
                  <a:pt x="3022640" y="1335560"/>
                  <a:pt x="2674657" y="1335560"/>
                </a:cubicBezTo>
                <a:cubicBezTo>
                  <a:pt x="2326674" y="1335560"/>
                  <a:pt x="2003913" y="1443550"/>
                  <a:pt x="1738060" y="1627845"/>
                </a:cubicBezTo>
                <a:lnTo>
                  <a:pt x="1672313" y="1677627"/>
                </a:lnTo>
                <a:lnTo>
                  <a:pt x="1529992" y="1795053"/>
                </a:lnTo>
                <a:cubicBezTo>
                  <a:pt x="1373371" y="1900864"/>
                  <a:pt x="1184563" y="1962648"/>
                  <a:pt x="981324" y="1962648"/>
                </a:cubicBezTo>
                <a:cubicBezTo>
                  <a:pt x="439354" y="1962648"/>
                  <a:pt x="0" y="1523294"/>
                  <a:pt x="0" y="981324"/>
                </a:cubicBezTo>
                <a:cubicBezTo>
                  <a:pt x="0" y="439354"/>
                  <a:pt x="439354" y="0"/>
                  <a:pt x="981324" y="0"/>
                </a:cubicBezTo>
                <a:close/>
              </a:path>
            </a:pathLst>
          </a:custGeom>
          <a:solidFill>
            <a:srgbClr val="FAC3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50;p18"/>
          <p:cNvSpPr/>
          <p:nvPr/>
        </p:nvSpPr>
        <p:spPr>
          <a:xfrm rot="-3600000">
            <a:off x="5210965" y="3404672"/>
            <a:ext cx="4239354" cy="2272616"/>
          </a:xfrm>
          <a:custGeom>
            <a:avLst/>
            <a:gdLst/>
            <a:ahLst/>
            <a:cxnLst/>
            <a:rect l="l" t="t" r="r" b="b"/>
            <a:pathLst>
              <a:path w="3661137" h="1962648" extrusionOk="0">
                <a:moveTo>
                  <a:pt x="3542697" y="513567"/>
                </a:moveTo>
                <a:cubicBezTo>
                  <a:pt x="3618231" y="652614"/>
                  <a:pt x="3661137" y="811958"/>
                  <a:pt x="3661137" y="981324"/>
                </a:cubicBezTo>
                <a:cubicBezTo>
                  <a:pt x="3661137" y="1523294"/>
                  <a:pt x="3221783" y="1962648"/>
                  <a:pt x="2679813" y="1962648"/>
                </a:cubicBezTo>
                <a:cubicBezTo>
                  <a:pt x="2476574" y="1962648"/>
                  <a:pt x="2287766" y="1900864"/>
                  <a:pt x="2131146" y="1795053"/>
                </a:cubicBezTo>
                <a:lnTo>
                  <a:pt x="2080866" y="1753569"/>
                </a:lnTo>
                <a:lnTo>
                  <a:pt x="2080866" y="1754514"/>
                </a:lnTo>
                <a:lnTo>
                  <a:pt x="2069586" y="1744262"/>
                </a:lnTo>
                <a:lnTo>
                  <a:pt x="1988824" y="1677627"/>
                </a:lnTo>
                <a:lnTo>
                  <a:pt x="1923077" y="1627845"/>
                </a:lnTo>
                <a:cubicBezTo>
                  <a:pt x="1657223" y="1443550"/>
                  <a:pt x="1334463" y="1335560"/>
                  <a:pt x="986480" y="1335560"/>
                </a:cubicBezTo>
                <a:cubicBezTo>
                  <a:pt x="725493" y="1335560"/>
                  <a:pt x="478693" y="1396304"/>
                  <a:pt x="259448" y="1504426"/>
                </a:cubicBezTo>
                <a:lnTo>
                  <a:pt x="232148" y="1519174"/>
                </a:lnTo>
                <a:lnTo>
                  <a:pt x="229731" y="1433762"/>
                </a:lnTo>
                <a:cubicBezTo>
                  <a:pt x="230089" y="1393201"/>
                  <a:pt x="231946" y="1352729"/>
                  <a:pt x="235281" y="1312431"/>
                </a:cubicBezTo>
                <a:lnTo>
                  <a:pt x="245518" y="1230617"/>
                </a:lnTo>
                <a:lnTo>
                  <a:pt x="276054" y="1048636"/>
                </a:lnTo>
                <a:cubicBezTo>
                  <a:pt x="289379" y="860093"/>
                  <a:pt x="248481" y="665688"/>
                  <a:pt x="146862" y="489678"/>
                </a:cubicBezTo>
                <a:cubicBezTo>
                  <a:pt x="112989" y="431008"/>
                  <a:pt x="73972" y="377159"/>
                  <a:pt x="30710" y="328372"/>
                </a:cubicBezTo>
                <a:lnTo>
                  <a:pt x="0" y="297033"/>
                </a:lnTo>
                <a:lnTo>
                  <a:pt x="49882" y="334803"/>
                </a:lnTo>
                <a:cubicBezTo>
                  <a:pt x="315735" y="519098"/>
                  <a:pt x="638496" y="627088"/>
                  <a:pt x="986479" y="627088"/>
                </a:cubicBezTo>
                <a:cubicBezTo>
                  <a:pt x="1334462" y="627088"/>
                  <a:pt x="1657223" y="519098"/>
                  <a:pt x="1923076" y="334803"/>
                </a:cubicBezTo>
                <a:lnTo>
                  <a:pt x="1988836" y="285012"/>
                </a:lnTo>
                <a:lnTo>
                  <a:pt x="2069574" y="218396"/>
                </a:lnTo>
                <a:lnTo>
                  <a:pt x="2080866" y="208133"/>
                </a:lnTo>
                <a:lnTo>
                  <a:pt x="2080866" y="209080"/>
                </a:lnTo>
                <a:lnTo>
                  <a:pt x="2131146" y="167595"/>
                </a:lnTo>
                <a:cubicBezTo>
                  <a:pt x="2287766" y="61784"/>
                  <a:pt x="2476574" y="0"/>
                  <a:pt x="2679813" y="0"/>
                </a:cubicBezTo>
                <a:cubicBezTo>
                  <a:pt x="3052418" y="0"/>
                  <a:pt x="3376520" y="207663"/>
                  <a:pt x="3542697" y="513567"/>
                </a:cubicBezTo>
                <a:close/>
              </a:path>
            </a:pathLst>
          </a:custGeom>
          <a:solidFill>
            <a:srgbClr val="F69E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51;p18"/>
          <p:cNvSpPr/>
          <p:nvPr/>
        </p:nvSpPr>
        <p:spPr>
          <a:xfrm rot="-7200000">
            <a:off x="7242215" y="5134051"/>
            <a:ext cx="4279757" cy="2272616"/>
          </a:xfrm>
          <a:custGeom>
            <a:avLst/>
            <a:gdLst/>
            <a:ahLst/>
            <a:cxnLst/>
            <a:rect l="l" t="t" r="r" b="b"/>
            <a:pathLst>
              <a:path w="3696030" h="1962648" extrusionOk="0">
                <a:moveTo>
                  <a:pt x="3696030" y="1693327"/>
                </a:moveTo>
                <a:lnTo>
                  <a:pt x="3677001" y="1677627"/>
                </a:lnTo>
                <a:lnTo>
                  <a:pt x="3611254" y="1627845"/>
                </a:lnTo>
                <a:cubicBezTo>
                  <a:pt x="3345400" y="1443550"/>
                  <a:pt x="3022640" y="1335560"/>
                  <a:pt x="2674657" y="1335560"/>
                </a:cubicBezTo>
                <a:cubicBezTo>
                  <a:pt x="2326674" y="1335560"/>
                  <a:pt x="2003913" y="1443550"/>
                  <a:pt x="1738060" y="1627845"/>
                </a:cubicBezTo>
                <a:lnTo>
                  <a:pt x="1672313" y="1677627"/>
                </a:lnTo>
                <a:lnTo>
                  <a:pt x="1529992" y="1795053"/>
                </a:lnTo>
                <a:cubicBezTo>
                  <a:pt x="1373371" y="1900864"/>
                  <a:pt x="1184563" y="1962648"/>
                  <a:pt x="981324" y="1962648"/>
                </a:cubicBezTo>
                <a:cubicBezTo>
                  <a:pt x="439354" y="1962649"/>
                  <a:pt x="0" y="1523294"/>
                  <a:pt x="0" y="981324"/>
                </a:cubicBezTo>
                <a:cubicBezTo>
                  <a:pt x="0" y="439354"/>
                  <a:pt x="439354" y="0"/>
                  <a:pt x="981324" y="0"/>
                </a:cubicBezTo>
                <a:cubicBezTo>
                  <a:pt x="1184563" y="0"/>
                  <a:pt x="1373371" y="61784"/>
                  <a:pt x="1529992" y="167595"/>
                </a:cubicBezTo>
                <a:lnTo>
                  <a:pt x="1672324" y="285030"/>
                </a:lnTo>
                <a:lnTo>
                  <a:pt x="1738059" y="334803"/>
                </a:lnTo>
                <a:cubicBezTo>
                  <a:pt x="2003912" y="519098"/>
                  <a:pt x="2326673" y="627088"/>
                  <a:pt x="2674656" y="627088"/>
                </a:cubicBezTo>
                <a:cubicBezTo>
                  <a:pt x="2935643" y="627088"/>
                  <a:pt x="3182443" y="566344"/>
                  <a:pt x="3401688" y="458222"/>
                </a:cubicBezTo>
                <a:lnTo>
                  <a:pt x="3433935" y="440802"/>
                </a:lnTo>
                <a:lnTo>
                  <a:pt x="3436347" y="526033"/>
                </a:lnTo>
                <a:cubicBezTo>
                  <a:pt x="3435989" y="566594"/>
                  <a:pt x="3434131" y="607066"/>
                  <a:pt x="3430797" y="647364"/>
                </a:cubicBezTo>
                <a:lnTo>
                  <a:pt x="3420558" y="729194"/>
                </a:lnTo>
                <a:lnTo>
                  <a:pt x="3403231" y="832453"/>
                </a:lnTo>
                <a:lnTo>
                  <a:pt x="3399993" y="847348"/>
                </a:lnTo>
                <a:lnTo>
                  <a:pt x="3400811" y="846875"/>
                </a:lnTo>
                <a:lnTo>
                  <a:pt x="3390025" y="911161"/>
                </a:lnTo>
                <a:cubicBezTo>
                  <a:pt x="3376700" y="1099703"/>
                  <a:pt x="3417597" y="1294108"/>
                  <a:pt x="3519217" y="1470118"/>
                </a:cubicBezTo>
                <a:cubicBezTo>
                  <a:pt x="3553090" y="1528788"/>
                  <a:pt x="3592106" y="1582637"/>
                  <a:pt x="3635368" y="1631424"/>
                </a:cubicBezTo>
                <a:close/>
              </a:path>
            </a:pathLst>
          </a:custGeom>
          <a:solidFill>
            <a:srgbClr val="F48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52;p18"/>
          <p:cNvSpPr/>
          <p:nvPr/>
        </p:nvSpPr>
        <p:spPr>
          <a:xfrm rot="-7200000">
            <a:off x="6846772" y="2693629"/>
            <a:ext cx="1957972" cy="19579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53;p18"/>
          <p:cNvSpPr/>
          <p:nvPr/>
        </p:nvSpPr>
        <p:spPr>
          <a:xfrm rot="-7200000">
            <a:off x="8912610" y="6186305"/>
            <a:ext cx="1941338" cy="194133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454;p18"/>
          <p:cNvSpPr/>
          <p:nvPr/>
        </p:nvSpPr>
        <p:spPr>
          <a:xfrm rot="-3600000">
            <a:off x="4920992" y="6245330"/>
            <a:ext cx="1954962" cy="195496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455;p18"/>
          <p:cNvSpPr txBox="1"/>
          <p:nvPr/>
        </p:nvSpPr>
        <p:spPr>
          <a:xfrm>
            <a:off x="6923130" y="5392300"/>
            <a:ext cx="175846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Scripting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Elements</a:t>
            </a:r>
            <a:endParaRPr sz="2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Google Shape;456;p18"/>
          <p:cNvSpPr txBox="1"/>
          <p:nvPr/>
        </p:nvSpPr>
        <p:spPr>
          <a:xfrm>
            <a:off x="6906478" y="3242898"/>
            <a:ext cx="18385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JSP Expressions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" name="Google Shape;457;p18"/>
          <p:cNvSpPr txBox="1"/>
          <p:nvPr/>
        </p:nvSpPr>
        <p:spPr>
          <a:xfrm>
            <a:off x="9096358" y="6751291"/>
            <a:ext cx="156616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JSP Scriptlet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458;p18"/>
          <p:cNvSpPr txBox="1"/>
          <p:nvPr/>
        </p:nvSpPr>
        <p:spPr>
          <a:xfrm>
            <a:off x="4876903" y="6829141"/>
            <a:ext cx="196723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JSP Declaration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459;p18"/>
          <p:cNvSpPr/>
          <p:nvPr/>
        </p:nvSpPr>
        <p:spPr>
          <a:xfrm>
            <a:off x="2189506" y="1152852"/>
            <a:ext cx="1194954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JSP Scripting Elements enable you to insert a Java code into the servlet. This code </a:t>
            </a:r>
            <a:r>
              <a:rPr lang="en-US" sz="2200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r>
              <a:rPr lang="en-US" sz="22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 generated from the current JSP.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1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457578" y="872037"/>
            <a:ext cx="734072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466;p19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JSP Scriptlet</a:t>
            </a:r>
            <a:endParaRPr/>
          </a:p>
        </p:txBody>
      </p:sp>
      <p:sp>
        <p:nvSpPr>
          <p:cNvPr id="16" name="Google Shape;467;p19"/>
          <p:cNvSpPr/>
          <p:nvPr/>
        </p:nvSpPr>
        <p:spPr>
          <a:xfrm>
            <a:off x="2189506" y="1152852"/>
            <a:ext cx="119495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A Scriptlet tag is used to execute a Java source code in JSP.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468;p19"/>
          <p:cNvSpPr/>
          <p:nvPr/>
        </p:nvSpPr>
        <p:spPr>
          <a:xfrm>
            <a:off x="2413123" y="2334527"/>
            <a:ext cx="2036619" cy="893618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Syntax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469;p19"/>
          <p:cNvSpPr/>
          <p:nvPr/>
        </p:nvSpPr>
        <p:spPr>
          <a:xfrm>
            <a:off x="6057004" y="2601453"/>
            <a:ext cx="353410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&lt;%  java source code %&gt; 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470;p19"/>
          <p:cNvSpPr/>
          <p:nvPr/>
        </p:nvSpPr>
        <p:spPr>
          <a:xfrm>
            <a:off x="2189507" y="4369234"/>
            <a:ext cx="2260236" cy="1546621"/>
          </a:xfrm>
          <a:prstGeom prst="roundRect">
            <a:avLst>
              <a:gd name="adj" fmla="val 16667"/>
            </a:avLst>
          </a:prstGeom>
          <a:solidFill>
            <a:srgbClr val="4A78A1"/>
          </a:solidFill>
          <a:ln w="25400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Example to display a welcome message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471;p19"/>
          <p:cNvSpPr/>
          <p:nvPr/>
        </p:nvSpPr>
        <p:spPr>
          <a:xfrm>
            <a:off x="6057004" y="3434643"/>
            <a:ext cx="8790709" cy="3304309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&lt;html&gt;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&lt;% out.print("welcome to jsp"); %&gt;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&lt;/html&gt;  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" name="Google Shape;472;p19"/>
          <p:cNvCxnSpPr>
            <a:stCxn id="17" idx="3"/>
          </p:cNvCxnSpPr>
          <p:nvPr/>
        </p:nvCxnSpPr>
        <p:spPr>
          <a:xfrm>
            <a:off x="4449742" y="2781336"/>
            <a:ext cx="1607400" cy="0"/>
          </a:xfrm>
          <a:prstGeom prst="straightConnector1">
            <a:avLst/>
          </a:prstGeom>
          <a:noFill/>
          <a:ln w="9525" cap="flat" cmpd="sng">
            <a:solidFill>
              <a:srgbClr val="C55A1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473;p19"/>
          <p:cNvCxnSpPr/>
          <p:nvPr/>
        </p:nvCxnSpPr>
        <p:spPr>
          <a:xfrm>
            <a:off x="4449742" y="5027951"/>
            <a:ext cx="1607262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2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141881" y="872037"/>
            <a:ext cx="6066713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480;p20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JSP Expressions</a:t>
            </a:r>
            <a:endParaRPr/>
          </a:p>
        </p:txBody>
      </p:sp>
      <p:sp>
        <p:nvSpPr>
          <p:cNvPr id="16" name="Google Shape;481;p20"/>
          <p:cNvSpPr/>
          <p:nvPr/>
        </p:nvSpPr>
        <p:spPr>
          <a:xfrm>
            <a:off x="2189506" y="1152852"/>
            <a:ext cx="119495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The code within JSP Expression tag is written to the output stream of the response. 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482;p20"/>
          <p:cNvSpPr/>
          <p:nvPr/>
        </p:nvSpPr>
        <p:spPr>
          <a:xfrm>
            <a:off x="2413123" y="2334527"/>
            <a:ext cx="2036619" cy="893618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Syntax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483;p20"/>
          <p:cNvSpPr/>
          <p:nvPr/>
        </p:nvSpPr>
        <p:spPr>
          <a:xfrm>
            <a:off x="6057004" y="2601453"/>
            <a:ext cx="277031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%=  statement %</a:t>
            </a:r>
            <a:r>
              <a:rPr lang="en-US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&gt;</a:t>
            </a: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484;p20"/>
          <p:cNvSpPr/>
          <p:nvPr/>
        </p:nvSpPr>
        <p:spPr>
          <a:xfrm>
            <a:off x="2413123" y="4598424"/>
            <a:ext cx="2036619" cy="893618"/>
          </a:xfrm>
          <a:prstGeom prst="roundRect">
            <a:avLst>
              <a:gd name="adj" fmla="val 16667"/>
            </a:avLst>
          </a:prstGeom>
          <a:solidFill>
            <a:srgbClr val="4A78A1"/>
          </a:solidFill>
          <a:ln w="25400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485;p20"/>
          <p:cNvSpPr/>
          <p:nvPr/>
        </p:nvSpPr>
        <p:spPr>
          <a:xfrm>
            <a:off x="6057004" y="3434643"/>
            <a:ext cx="8926687" cy="3304309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&lt;html&gt; 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 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&lt;%= java.util.Calendar.getInstance().getTime()%&gt; 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 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&lt;/html&gt; 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486;p20"/>
          <p:cNvCxnSpPr>
            <a:stCxn id="17" idx="3"/>
          </p:cNvCxnSpPr>
          <p:nvPr/>
        </p:nvCxnSpPr>
        <p:spPr>
          <a:xfrm>
            <a:off x="4449742" y="2781336"/>
            <a:ext cx="1607400" cy="0"/>
          </a:xfrm>
          <a:prstGeom prst="straightConnector1">
            <a:avLst/>
          </a:prstGeom>
          <a:noFill/>
          <a:ln w="9525" cap="flat" cmpd="sng">
            <a:solidFill>
              <a:srgbClr val="C55A1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487;p20"/>
          <p:cNvCxnSpPr/>
          <p:nvPr/>
        </p:nvCxnSpPr>
        <p:spPr>
          <a:xfrm>
            <a:off x="4449742" y="5027951"/>
            <a:ext cx="1607262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2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141881" y="872037"/>
            <a:ext cx="6066713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94;p21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JSP Declaration</a:t>
            </a:r>
            <a:endParaRPr/>
          </a:p>
        </p:txBody>
      </p:sp>
      <p:sp>
        <p:nvSpPr>
          <p:cNvPr id="13" name="Google Shape;495;p21"/>
          <p:cNvSpPr/>
          <p:nvPr/>
        </p:nvSpPr>
        <p:spPr>
          <a:xfrm>
            <a:off x="2189506" y="1152852"/>
            <a:ext cx="119495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The JSP Declaration tag is used to declare fields and methods.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496;p21"/>
          <p:cNvSpPr/>
          <p:nvPr/>
        </p:nvSpPr>
        <p:spPr>
          <a:xfrm>
            <a:off x="2413123" y="2334527"/>
            <a:ext cx="2036619" cy="893618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Syntax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497;p21"/>
          <p:cNvSpPr/>
          <p:nvPr/>
        </p:nvSpPr>
        <p:spPr>
          <a:xfrm>
            <a:off x="6057004" y="2601453"/>
            <a:ext cx="5010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&lt;%!  field or method declaration %&gt; 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498;p21"/>
          <p:cNvSpPr/>
          <p:nvPr/>
        </p:nvSpPr>
        <p:spPr>
          <a:xfrm>
            <a:off x="2413123" y="4369234"/>
            <a:ext cx="2036620" cy="1546621"/>
          </a:xfrm>
          <a:prstGeom prst="roundRect">
            <a:avLst>
              <a:gd name="adj" fmla="val 16667"/>
            </a:avLst>
          </a:prstGeom>
          <a:solidFill>
            <a:srgbClr val="4A78A1"/>
          </a:solidFill>
          <a:ln w="25400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Example to declare a field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Google Shape;499;p21"/>
          <p:cNvSpPr/>
          <p:nvPr/>
        </p:nvSpPr>
        <p:spPr>
          <a:xfrm>
            <a:off x="6057004" y="3434643"/>
            <a:ext cx="8790709" cy="3304309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&lt;html&gt;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&lt;%! int data=100; %&gt;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&lt;%= "Value is:"+data %&gt;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&lt;/html&gt;  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500;p21"/>
          <p:cNvCxnSpPr>
            <a:stCxn id="14" idx="3"/>
          </p:cNvCxnSpPr>
          <p:nvPr/>
        </p:nvCxnSpPr>
        <p:spPr>
          <a:xfrm>
            <a:off x="4449742" y="2781336"/>
            <a:ext cx="1607400" cy="0"/>
          </a:xfrm>
          <a:prstGeom prst="straightConnector1">
            <a:avLst/>
          </a:prstGeom>
          <a:noFill/>
          <a:ln w="9525" cap="flat" cmpd="sng">
            <a:solidFill>
              <a:srgbClr val="C55A1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" name="Google Shape;501;p21"/>
          <p:cNvCxnSpPr/>
          <p:nvPr/>
        </p:nvCxnSpPr>
        <p:spPr>
          <a:xfrm>
            <a:off x="4449742" y="5027951"/>
            <a:ext cx="1607262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829329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9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indent="0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JSP Implicit Objects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40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3977913" y="872037"/>
            <a:ext cx="830005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513;p23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JSP Implicit Objects</a:t>
            </a:r>
            <a:endParaRPr/>
          </a:p>
        </p:txBody>
      </p:sp>
      <p:sp>
        <p:nvSpPr>
          <p:cNvPr id="25" name="Google Shape;514;p23"/>
          <p:cNvSpPr/>
          <p:nvPr/>
        </p:nvSpPr>
        <p:spPr>
          <a:xfrm>
            <a:off x="2189506" y="1152852"/>
            <a:ext cx="1194954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JSP Implicit Objects are automatically created by the container when the  JSP is translated to a servlet. These objects can be accessed directly in scriptlets used in the service method.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Google Shape;515;p23"/>
          <p:cNvSpPr/>
          <p:nvPr/>
        </p:nvSpPr>
        <p:spPr>
          <a:xfrm rot="-2700000">
            <a:off x="7074699" y="4598506"/>
            <a:ext cx="1690962" cy="1690962"/>
          </a:xfrm>
          <a:prstGeom prst="roundRect">
            <a:avLst>
              <a:gd name="adj" fmla="val 15000"/>
            </a:avLst>
          </a:prstGeom>
          <a:solidFill>
            <a:srgbClr val="9FDEF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516;p23"/>
          <p:cNvSpPr/>
          <p:nvPr/>
        </p:nvSpPr>
        <p:spPr>
          <a:xfrm rot="-2700000">
            <a:off x="5730386" y="5942819"/>
            <a:ext cx="1690962" cy="1690963"/>
          </a:xfrm>
          <a:prstGeom prst="roundRect">
            <a:avLst>
              <a:gd name="adj" fmla="val 15000"/>
            </a:avLst>
          </a:prstGeom>
          <a:solidFill>
            <a:srgbClr val="F69E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517;p23"/>
          <p:cNvSpPr/>
          <p:nvPr/>
        </p:nvSpPr>
        <p:spPr>
          <a:xfrm rot="-2700000">
            <a:off x="8419012" y="5942819"/>
            <a:ext cx="1690963" cy="1690963"/>
          </a:xfrm>
          <a:prstGeom prst="roundRect">
            <a:avLst>
              <a:gd name="adj" fmla="val 15000"/>
            </a:avLst>
          </a:prstGeom>
          <a:solidFill>
            <a:srgbClr val="F3857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518;p23"/>
          <p:cNvSpPr/>
          <p:nvPr/>
        </p:nvSpPr>
        <p:spPr>
          <a:xfrm rot="-2700000">
            <a:off x="5730386" y="3254193"/>
            <a:ext cx="1690962" cy="1690962"/>
          </a:xfrm>
          <a:prstGeom prst="roundRect">
            <a:avLst>
              <a:gd name="adj" fmla="val 15000"/>
            </a:avLst>
          </a:prstGeom>
          <a:solidFill>
            <a:srgbClr val="F3857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519;p23"/>
          <p:cNvSpPr/>
          <p:nvPr/>
        </p:nvSpPr>
        <p:spPr>
          <a:xfrm rot="-2700000">
            <a:off x="8419012" y="3254193"/>
            <a:ext cx="1690963" cy="1690962"/>
          </a:xfrm>
          <a:prstGeom prst="roundRect">
            <a:avLst>
              <a:gd name="adj" fmla="val 15000"/>
            </a:avLst>
          </a:prstGeom>
          <a:solidFill>
            <a:srgbClr val="F69E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520;p23"/>
          <p:cNvSpPr/>
          <p:nvPr/>
        </p:nvSpPr>
        <p:spPr>
          <a:xfrm rot="-2700000">
            <a:off x="11216440" y="3254193"/>
            <a:ext cx="1690963" cy="1690962"/>
          </a:xfrm>
          <a:prstGeom prst="roundRect">
            <a:avLst>
              <a:gd name="adj" fmla="val 15000"/>
            </a:avLst>
          </a:prstGeom>
          <a:solidFill>
            <a:srgbClr val="72B1D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521;p23"/>
          <p:cNvSpPr/>
          <p:nvPr/>
        </p:nvSpPr>
        <p:spPr>
          <a:xfrm rot="-2700000">
            <a:off x="4276538" y="4553791"/>
            <a:ext cx="1690963" cy="1690962"/>
          </a:xfrm>
          <a:prstGeom prst="roundRect">
            <a:avLst>
              <a:gd name="adj" fmla="val 15000"/>
            </a:avLst>
          </a:prstGeom>
          <a:solidFill>
            <a:srgbClr val="FEC67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522;p23"/>
          <p:cNvSpPr/>
          <p:nvPr/>
        </p:nvSpPr>
        <p:spPr>
          <a:xfrm rot="-2700000">
            <a:off x="9802629" y="4598505"/>
            <a:ext cx="1690963" cy="1690962"/>
          </a:xfrm>
          <a:prstGeom prst="roundRect">
            <a:avLst>
              <a:gd name="adj" fmla="val 15000"/>
            </a:avLst>
          </a:prstGeom>
          <a:solidFill>
            <a:srgbClr val="FEC67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523;p23"/>
          <p:cNvSpPr/>
          <p:nvPr/>
        </p:nvSpPr>
        <p:spPr>
          <a:xfrm rot="-2700000">
            <a:off x="2893138" y="5942819"/>
            <a:ext cx="1690963" cy="1690962"/>
          </a:xfrm>
          <a:prstGeom prst="roundRect">
            <a:avLst>
              <a:gd name="adj" fmla="val 15000"/>
            </a:avLst>
          </a:prstGeom>
          <a:solidFill>
            <a:srgbClr val="72B1D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524;p23"/>
          <p:cNvSpPr txBox="1"/>
          <p:nvPr/>
        </p:nvSpPr>
        <p:spPr>
          <a:xfrm>
            <a:off x="7378935" y="5228544"/>
            <a:ext cx="10824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out</a:t>
            </a: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525;p23"/>
          <p:cNvSpPr txBox="1"/>
          <p:nvPr/>
        </p:nvSpPr>
        <p:spPr>
          <a:xfrm>
            <a:off x="5863650" y="3868841"/>
            <a:ext cx="13851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request</a:t>
            </a: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526;p23"/>
          <p:cNvSpPr txBox="1"/>
          <p:nvPr/>
        </p:nvSpPr>
        <p:spPr>
          <a:xfrm>
            <a:off x="8436435" y="3887653"/>
            <a:ext cx="16954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response</a:t>
            </a: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527;p23"/>
          <p:cNvSpPr txBox="1"/>
          <p:nvPr/>
        </p:nvSpPr>
        <p:spPr>
          <a:xfrm>
            <a:off x="5822833" y="6575462"/>
            <a:ext cx="13851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config</a:t>
            </a: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528;p23"/>
          <p:cNvSpPr txBox="1"/>
          <p:nvPr/>
        </p:nvSpPr>
        <p:spPr>
          <a:xfrm>
            <a:off x="8340017" y="6575461"/>
            <a:ext cx="188825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application</a:t>
            </a: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" name="Google Shape;529;p23"/>
          <p:cNvSpPr txBox="1"/>
          <p:nvPr/>
        </p:nvSpPr>
        <p:spPr>
          <a:xfrm>
            <a:off x="4437703" y="5164392"/>
            <a:ext cx="13851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session</a:t>
            </a: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Google Shape;530;p23"/>
          <p:cNvSpPr txBox="1"/>
          <p:nvPr/>
        </p:nvSpPr>
        <p:spPr>
          <a:xfrm>
            <a:off x="9632212" y="5228543"/>
            <a:ext cx="20619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pageContext</a:t>
            </a: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531;p23"/>
          <p:cNvSpPr txBox="1"/>
          <p:nvPr/>
        </p:nvSpPr>
        <p:spPr>
          <a:xfrm>
            <a:off x="3046054" y="6557467"/>
            <a:ext cx="13851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page</a:t>
            </a: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Google Shape;532;p23"/>
          <p:cNvSpPr txBox="1"/>
          <p:nvPr/>
        </p:nvSpPr>
        <p:spPr>
          <a:xfrm>
            <a:off x="11200326" y="3887652"/>
            <a:ext cx="17231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exception</a:t>
            </a: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1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968378" y="872037"/>
            <a:ext cx="6319123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539;p24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JSP Implicit Objects</a:t>
            </a:r>
            <a:endParaRPr/>
          </a:p>
        </p:txBody>
      </p:sp>
      <p:graphicFrame>
        <p:nvGraphicFramePr>
          <p:cNvPr id="19" name="Google Shape;540;p24"/>
          <p:cNvGraphicFramePr/>
          <p:nvPr>
            <p:extLst>
              <p:ext uri="{D42A27DB-BD31-4B8C-83A1-F6EECF244321}">
                <p14:modId xmlns:p14="http://schemas.microsoft.com/office/powerpoint/2010/main" val="1329780643"/>
              </p:ext>
            </p:extLst>
          </p:nvPr>
        </p:nvGraphicFramePr>
        <p:xfrm>
          <a:off x="760455" y="1496291"/>
          <a:ext cx="14942125" cy="6096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JSP Implicit Object</a:t>
                      </a:r>
                      <a:endParaRPr sz="2000" u="none" strike="noStrike" cap="none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Corresponding Classes</a:t>
                      </a:r>
                      <a:endParaRPr sz="20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sz="20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out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javax.servlet.jsp.JspWriter</a:t>
                      </a:r>
                      <a:endParaRPr sz="20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Used to access and print to the servlet's output stream</a:t>
                      </a:r>
                      <a:endParaRPr sz="20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request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javax.servlet.http.HttpServletRequest</a:t>
                      </a:r>
                      <a:endParaRPr sz="20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Used to get request information such as parameter, header information, remote address, server name, server port, content type, and character encoding</a:t>
                      </a:r>
                      <a:endParaRPr sz="20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response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javax.servlet.http.HttpServletResponse</a:t>
                      </a:r>
                      <a:endParaRPr sz="20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Used to add or manipulate responses such as redirect response to another resource, and send error</a:t>
                      </a:r>
                      <a:endParaRPr sz="20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config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javax.servlet.ServletConfig</a:t>
                      </a:r>
                      <a:endParaRPr sz="20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Used to get the initialization parameter in web.xml</a:t>
                      </a:r>
                      <a:endParaRPr sz="20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application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javax.servlet.ServletContext</a:t>
                      </a:r>
                      <a:endParaRPr sz="20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Used to get the context information and attributes in JSP</a:t>
                      </a:r>
                      <a:endParaRPr sz="20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page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java.lang.Object</a:t>
                      </a:r>
                      <a:endParaRPr sz="20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Used to get the currently executed servlet object for the corresponding JSP</a:t>
                      </a:r>
                      <a:endParaRPr sz="20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exception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javax.servlet.jsp.JspException</a:t>
                      </a:r>
                      <a:endParaRPr sz="20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Used to generate appropriate responses to error conditions</a:t>
                      </a:r>
                      <a:endParaRPr sz="20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pageContext</a:t>
                      </a:r>
                      <a:endParaRPr sz="20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javax.servlet.jsp.PageContext</a:t>
                      </a:r>
                      <a:endParaRPr sz="20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Used to set, get, or remove attribute from one of the scopes – page, request, session, or application</a:t>
                      </a:r>
                      <a:endParaRPr sz="20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session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javax.servlet.http.HttpSession</a:t>
                      </a:r>
                      <a:endParaRPr sz="2000" u="none" strike="noStrike" cap="none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Used to set, get, or remove attribute or to get session information</a:t>
                      </a:r>
                      <a:endParaRPr sz="2000" u="none" strike="noStrike" cap="none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9"/>
          <p:cNvSpPr txBox="1">
            <a:spLocks noGrp="1"/>
          </p:cNvSpPr>
          <p:nvPr>
            <p:ph type="title"/>
          </p:nvPr>
        </p:nvSpPr>
        <p:spPr>
          <a:xfrm>
            <a:off x="596200" y="481472"/>
            <a:ext cx="149486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US" sz="2800"/>
              <a:t>Assisted Practice</a:t>
            </a:r>
            <a:endParaRPr sz="2800"/>
          </a:p>
        </p:txBody>
      </p:sp>
      <p:sp>
        <p:nvSpPr>
          <p:cNvPr id="574" name="Google Shape;574;p49"/>
          <p:cNvSpPr txBox="1">
            <a:spLocks noGrp="1"/>
          </p:cNvSpPr>
          <p:nvPr>
            <p:ph type="body" idx="1"/>
          </p:nvPr>
        </p:nvSpPr>
        <p:spPr>
          <a:xfrm>
            <a:off x="755455" y="3143969"/>
            <a:ext cx="14515789" cy="87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>
              <a:buClr>
                <a:srgbClr val="000000"/>
              </a:buClr>
              <a:buSzPts val="2200"/>
              <a:buNone/>
            </a:pPr>
            <a:r>
              <a:rPr lang="en-IN" b="1" dirty="0"/>
              <a:t>Problem Statement: </a:t>
            </a:r>
            <a:endParaRPr lang="en-IN" dirty="0"/>
          </a:p>
          <a:p>
            <a:pPr marL="50800" lvl="0" indent="0">
              <a:buClr>
                <a:srgbClr val="000000"/>
              </a:buClr>
              <a:buSzPts val="2200"/>
              <a:buNone/>
            </a:pPr>
            <a:r>
              <a:rPr lang="en-IN" dirty="0"/>
              <a:t>Write a program to demonstrate the function of JSP Implicit Objects.</a:t>
            </a:r>
          </a:p>
        </p:txBody>
      </p:sp>
      <p:sp>
        <p:nvSpPr>
          <p:cNvPr id="575" name="Google Shape;575;p49"/>
          <p:cNvSpPr txBox="1"/>
          <p:nvPr/>
        </p:nvSpPr>
        <p:spPr>
          <a:xfrm>
            <a:off x="12407201" y="1478759"/>
            <a:ext cx="2966150" cy="87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rPr>
              <a:t>Duration: 60 Min.</a:t>
            </a:r>
            <a:endParaRPr dirty="0"/>
          </a:p>
        </p:txBody>
      </p:sp>
      <p:sp>
        <p:nvSpPr>
          <p:cNvPr id="576" name="Google Shape;576;p49"/>
          <p:cNvSpPr txBox="1"/>
          <p:nvPr/>
        </p:nvSpPr>
        <p:spPr>
          <a:xfrm>
            <a:off x="596200" y="1395872"/>
            <a:ext cx="8248255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3F3F3F"/>
              </a:buClr>
              <a:buSzPts val="32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JSP Implicit Objects</a:t>
            </a:r>
            <a:endParaRPr sz="2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11360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0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Assisted Practice: Guidelines </a:t>
            </a:r>
            <a:endParaRPr/>
          </a:p>
        </p:txBody>
      </p:sp>
      <p:pic>
        <p:nvPicPr>
          <p:cNvPr id="582" name="Google Shape;582;p50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 rot="10800000" flipH="1">
            <a:off x="3251200" y="861595"/>
            <a:ext cx="9753600" cy="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0"/>
          <p:cNvSpPr txBox="1">
            <a:spLocks noGrp="1"/>
          </p:cNvSpPr>
          <p:nvPr>
            <p:ph type="body" idx="1"/>
          </p:nvPr>
        </p:nvSpPr>
        <p:spPr>
          <a:xfrm>
            <a:off x="945352" y="1194017"/>
            <a:ext cx="14725572" cy="3719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lnSpc>
                <a:spcPct val="250000"/>
              </a:lnSpc>
              <a:spcBef>
                <a:spcPts val="0"/>
              </a:spcBef>
            </a:pPr>
            <a:r>
              <a:rPr lang="en-IN" dirty="0"/>
              <a:t>Steps to demonstrate JSP implicit objects:</a:t>
            </a: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a Java project in your IDE. 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Write a program in Java to demonstrate the function of JSP Implicit Objects.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Initialize the .git file.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Add and commit the program files.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Push the code to your </a:t>
            </a:r>
            <a:r>
              <a:rPr lang="en-IN" dirty="0" err="1"/>
              <a:t>GitHub</a:t>
            </a:r>
            <a:r>
              <a:rPr lang="en-IN" dirty="0"/>
              <a:t> repository.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1553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4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indent="0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JSP Directives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"/>
          <p:cNvSpPr txBox="1">
            <a:spLocks noGrp="1"/>
          </p:cNvSpPr>
          <p:nvPr>
            <p:ph type="body" idx="1"/>
          </p:nvPr>
        </p:nvSpPr>
        <p:spPr>
          <a:xfrm>
            <a:off x="8176770" y="4114800"/>
            <a:ext cx="765605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indent="0">
              <a:buNone/>
            </a:pP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Developing Dynamic Web Pages Using JSP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45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848933" y="872037"/>
            <a:ext cx="455801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68;p28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JSP Directives</a:t>
            </a:r>
            <a:endParaRPr/>
          </a:p>
        </p:txBody>
      </p:sp>
      <p:sp>
        <p:nvSpPr>
          <p:cNvPr id="9" name="Google Shape;569;p28"/>
          <p:cNvSpPr/>
          <p:nvPr/>
        </p:nvSpPr>
        <p:spPr>
          <a:xfrm>
            <a:off x="2189506" y="1152852"/>
            <a:ext cx="1194954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JSP Directives are messages that instruct the web container on how to translate a JSP into the corresponding servlet.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Google Shape;57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26161" y="4343402"/>
            <a:ext cx="1297302" cy="129730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71;p28"/>
          <p:cNvSpPr txBox="1"/>
          <p:nvPr/>
        </p:nvSpPr>
        <p:spPr>
          <a:xfrm>
            <a:off x="3784597" y="5640704"/>
            <a:ext cx="151707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Web Page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572;p28"/>
          <p:cNvSpPr/>
          <p:nvPr/>
        </p:nvSpPr>
        <p:spPr>
          <a:xfrm>
            <a:off x="7255160" y="2820353"/>
            <a:ext cx="3844636" cy="4343400"/>
          </a:xfrm>
          <a:prstGeom prst="roundRect">
            <a:avLst>
              <a:gd name="adj" fmla="val 16667"/>
            </a:avLst>
          </a:prstGeom>
          <a:solidFill>
            <a:srgbClr val="4D7AA3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573;p28"/>
          <p:cNvSpPr txBox="1"/>
          <p:nvPr/>
        </p:nvSpPr>
        <p:spPr>
          <a:xfrm>
            <a:off x="7837050" y="3309047"/>
            <a:ext cx="268085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Web Container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574;p28"/>
          <p:cNvSpPr/>
          <p:nvPr/>
        </p:nvSpPr>
        <p:spPr>
          <a:xfrm>
            <a:off x="8096822" y="4114800"/>
            <a:ext cx="2161310" cy="955963"/>
          </a:xfrm>
          <a:prstGeom prst="roundRect">
            <a:avLst>
              <a:gd name="adj" fmla="val 16667"/>
            </a:avLst>
          </a:prstGeom>
          <a:solidFill>
            <a:srgbClr val="FAC36F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JSP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575;p28"/>
          <p:cNvSpPr/>
          <p:nvPr/>
        </p:nvSpPr>
        <p:spPr>
          <a:xfrm>
            <a:off x="8096822" y="5628885"/>
            <a:ext cx="2161310" cy="955963"/>
          </a:xfrm>
          <a:prstGeom prst="roundRect">
            <a:avLst>
              <a:gd name="adj" fmla="val 16667"/>
            </a:avLst>
          </a:prstGeom>
          <a:solidFill>
            <a:srgbClr val="F69E66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Servlet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" name="Google Shape;576;p28"/>
          <p:cNvCxnSpPr/>
          <p:nvPr/>
        </p:nvCxnSpPr>
        <p:spPr>
          <a:xfrm>
            <a:off x="5343234" y="4738256"/>
            <a:ext cx="1577108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" name="Google Shape;577;p28"/>
          <p:cNvCxnSpPr/>
          <p:nvPr/>
        </p:nvCxnSpPr>
        <p:spPr>
          <a:xfrm rot="10800000">
            <a:off x="5343234" y="5306292"/>
            <a:ext cx="1577108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" name="Google Shape;578;p28"/>
          <p:cNvSpPr/>
          <p:nvPr/>
        </p:nvSpPr>
        <p:spPr>
          <a:xfrm>
            <a:off x="10388018" y="4634852"/>
            <a:ext cx="581891" cy="1297302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579;p28"/>
          <p:cNvCxnSpPr/>
          <p:nvPr/>
        </p:nvCxnSpPr>
        <p:spPr>
          <a:xfrm rot="10800000">
            <a:off x="11314543" y="5193448"/>
            <a:ext cx="1577108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580;p28"/>
          <p:cNvSpPr txBox="1"/>
          <p:nvPr/>
        </p:nvSpPr>
        <p:spPr>
          <a:xfrm>
            <a:off x="11314543" y="4343402"/>
            <a:ext cx="157710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Directive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46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3686803" y="872037"/>
            <a:ext cx="8882273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7;p29"/>
          <p:cNvSpPr/>
          <p:nvPr/>
        </p:nvSpPr>
        <p:spPr>
          <a:xfrm>
            <a:off x="6274418" y="6213282"/>
            <a:ext cx="7369386" cy="1230008"/>
          </a:xfrm>
          <a:custGeom>
            <a:avLst/>
            <a:gdLst/>
            <a:ahLst/>
            <a:cxnLst/>
            <a:rect l="l" t="t" r="r" b="b"/>
            <a:pathLst>
              <a:path w="7369386" h="2098490" extrusionOk="0">
                <a:moveTo>
                  <a:pt x="0" y="0"/>
                </a:moveTo>
                <a:lnTo>
                  <a:pt x="7369386" y="0"/>
                </a:lnTo>
                <a:lnTo>
                  <a:pt x="7369386" y="2098490"/>
                </a:lnTo>
                <a:lnTo>
                  <a:pt x="0" y="2098490"/>
                </a:lnTo>
                <a:lnTo>
                  <a:pt x="0" y="0"/>
                </a:lnTo>
                <a:close/>
              </a:path>
            </a:pathLst>
          </a:custGeom>
          <a:noFill/>
          <a:ln w="57150" cap="flat" cmpd="sng">
            <a:solidFill>
              <a:srgbClr val="F69E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0000" tIns="160000" rIns="160000" bIns="160000" anchor="ctr" anchorCtr="0">
            <a:no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Declares a tag library containing custom actions that are used in the page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588;p29"/>
          <p:cNvSpPr/>
          <p:nvPr/>
        </p:nvSpPr>
        <p:spPr>
          <a:xfrm>
            <a:off x="6258431" y="4602345"/>
            <a:ext cx="7369386" cy="1230008"/>
          </a:xfrm>
          <a:custGeom>
            <a:avLst/>
            <a:gdLst/>
            <a:ahLst/>
            <a:cxnLst/>
            <a:rect l="l" t="t" r="r" b="b"/>
            <a:pathLst>
              <a:path w="7369386" h="1975050" extrusionOk="0">
                <a:moveTo>
                  <a:pt x="0" y="0"/>
                </a:moveTo>
                <a:lnTo>
                  <a:pt x="7369386" y="0"/>
                </a:lnTo>
                <a:lnTo>
                  <a:pt x="7369386" y="1975050"/>
                </a:lnTo>
                <a:lnTo>
                  <a:pt x="0" y="1975050"/>
                </a:lnTo>
                <a:lnTo>
                  <a:pt x="0" y="0"/>
                </a:lnTo>
                <a:close/>
              </a:path>
            </a:pathLst>
          </a:custGeom>
          <a:noFill/>
          <a:ln w="57150" cap="flat" cmpd="sng">
            <a:solidFill>
              <a:srgbClr val="99D3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0000" tIns="160000" rIns="160000" bIns="160000" anchor="ctr" anchorCtr="0">
            <a:no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Includes a file during the translation phase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589;p29"/>
          <p:cNvSpPr/>
          <p:nvPr/>
        </p:nvSpPr>
        <p:spPr>
          <a:xfrm>
            <a:off x="6258431" y="2991408"/>
            <a:ext cx="7369386" cy="1230008"/>
          </a:xfrm>
          <a:custGeom>
            <a:avLst/>
            <a:gdLst/>
            <a:ahLst/>
            <a:cxnLst/>
            <a:rect l="l" t="t" r="r" b="b"/>
            <a:pathLst>
              <a:path w="7369386" h="2715693" extrusionOk="0">
                <a:moveTo>
                  <a:pt x="0" y="0"/>
                </a:moveTo>
                <a:lnTo>
                  <a:pt x="7369386" y="0"/>
                </a:lnTo>
                <a:lnTo>
                  <a:pt x="7369386" y="2715693"/>
                </a:lnTo>
                <a:lnTo>
                  <a:pt x="0" y="2715693"/>
                </a:lnTo>
                <a:lnTo>
                  <a:pt x="0" y="0"/>
                </a:lnTo>
                <a:close/>
              </a:path>
            </a:pathLst>
          </a:custGeom>
          <a:noFill/>
          <a:ln w="57150" cap="flat" cmpd="sng">
            <a:solidFill>
              <a:srgbClr val="F385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0000" tIns="160000" rIns="160000" bIns="160000" anchor="ctr" anchorCtr="0">
            <a:no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Defines page-dependent attributes like scripting language, error page, and buffering requirements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590;p29"/>
          <p:cNvSpPr/>
          <p:nvPr/>
        </p:nvSpPr>
        <p:spPr>
          <a:xfrm>
            <a:off x="3262745" y="4499997"/>
            <a:ext cx="3034147" cy="1440217"/>
          </a:xfrm>
          <a:prstGeom prst="roundRect">
            <a:avLst>
              <a:gd name="adj" fmla="val 16667"/>
            </a:avLst>
          </a:prstGeom>
          <a:solidFill>
            <a:srgbClr val="99D3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&lt;%@ include ... %&gt;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591;p29"/>
          <p:cNvSpPr/>
          <p:nvPr/>
        </p:nvSpPr>
        <p:spPr>
          <a:xfrm>
            <a:off x="3262745" y="2887496"/>
            <a:ext cx="3050133" cy="1440217"/>
          </a:xfrm>
          <a:prstGeom prst="roundRect">
            <a:avLst>
              <a:gd name="adj" fmla="val 16667"/>
            </a:avLst>
          </a:prstGeom>
          <a:solidFill>
            <a:srgbClr val="F385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&lt;%@ page ... %&gt;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592;p29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Directives and Descriptions</a:t>
            </a:r>
            <a:endParaRPr/>
          </a:p>
        </p:txBody>
      </p:sp>
      <p:sp>
        <p:nvSpPr>
          <p:cNvPr id="14" name="Google Shape;593;p29"/>
          <p:cNvSpPr/>
          <p:nvPr/>
        </p:nvSpPr>
        <p:spPr>
          <a:xfrm>
            <a:off x="6592564" y="1740479"/>
            <a:ext cx="8128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&lt;%@ directive attribute = "value" %&gt;  </a:t>
            </a:r>
            <a:endParaRPr sz="22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" name="Google Shape;594;p29"/>
          <p:cNvSpPr/>
          <p:nvPr/>
        </p:nvSpPr>
        <p:spPr>
          <a:xfrm>
            <a:off x="4276259" y="1509114"/>
            <a:ext cx="2036619" cy="893618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Syntax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595;p29"/>
          <p:cNvSpPr/>
          <p:nvPr/>
        </p:nvSpPr>
        <p:spPr>
          <a:xfrm>
            <a:off x="3590459" y="6006202"/>
            <a:ext cx="3270442" cy="893618"/>
          </a:xfrm>
          <a:custGeom>
            <a:avLst/>
            <a:gdLst/>
            <a:ahLst/>
            <a:cxnLst/>
            <a:rect l="l" t="t" r="r" b="b"/>
            <a:pathLst>
              <a:path w="2709333" h="1975050" extrusionOk="0">
                <a:moveTo>
                  <a:pt x="0" y="0"/>
                </a:moveTo>
                <a:lnTo>
                  <a:pt x="2709333" y="0"/>
                </a:lnTo>
                <a:lnTo>
                  <a:pt x="2709333" y="1975050"/>
                </a:lnTo>
                <a:lnTo>
                  <a:pt x="0" y="197505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98700" tIns="106675" rIns="298700" bIns="1066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&lt;%@ taglib ... %&gt;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596;p29"/>
          <p:cNvSpPr/>
          <p:nvPr/>
        </p:nvSpPr>
        <p:spPr>
          <a:xfrm>
            <a:off x="3262745" y="6106985"/>
            <a:ext cx="3034146" cy="1440217"/>
          </a:xfrm>
          <a:prstGeom prst="roundRect">
            <a:avLst>
              <a:gd name="adj" fmla="val 16667"/>
            </a:avLst>
          </a:prstGeom>
          <a:solidFill>
            <a:srgbClr val="F69E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&lt;%@ taglib ... %&gt;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48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2754164" y="872037"/>
            <a:ext cx="10747550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03;p30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Attributes of JSP Page Directive</a:t>
            </a:r>
            <a:endParaRPr/>
          </a:p>
        </p:txBody>
      </p:sp>
      <p:sp>
        <p:nvSpPr>
          <p:cNvPr id="12" name="Google Shape;604;p30"/>
          <p:cNvSpPr/>
          <p:nvPr/>
        </p:nvSpPr>
        <p:spPr>
          <a:xfrm>
            <a:off x="2189506" y="1203730"/>
            <a:ext cx="119495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The JSP Page Directive is used to define attributes that apply to an entire JSP.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605;p30"/>
          <p:cNvSpPr/>
          <p:nvPr/>
        </p:nvSpPr>
        <p:spPr>
          <a:xfrm>
            <a:off x="6592564" y="1963293"/>
            <a:ext cx="586515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&lt;%@ page attribute = "value" %&gt;  </a:t>
            </a:r>
            <a:endParaRPr sz="22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" name="Google Shape;606;p30"/>
          <p:cNvSpPr/>
          <p:nvPr/>
        </p:nvSpPr>
        <p:spPr>
          <a:xfrm>
            <a:off x="4255477" y="1788946"/>
            <a:ext cx="2036619" cy="66225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Syntax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5" name="Google Shape;607;p30"/>
          <p:cNvGraphicFramePr/>
          <p:nvPr>
            <p:extLst>
              <p:ext uri="{D42A27DB-BD31-4B8C-83A1-F6EECF244321}">
                <p14:modId xmlns:p14="http://schemas.microsoft.com/office/powerpoint/2010/main" val="26951199"/>
              </p:ext>
            </p:extLst>
          </p:nvPr>
        </p:nvGraphicFramePr>
        <p:xfrm>
          <a:off x="1216743" y="2816675"/>
          <a:ext cx="14093850" cy="53527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9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9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Attribute</a:t>
                      </a:r>
                      <a:endParaRPr sz="2200" u="none" strike="noStrike" cap="none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buffer</a:t>
                      </a:r>
                      <a:endParaRPr sz="1400" u="none" strike="noStrike" cap="none"/>
                    </a:p>
                  </a:txBody>
                  <a:tcPr marL="83125" marR="831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Specifies the buffering characteristics for the server output response object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autoFlush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Controls the behavior of the servlet output buffer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contentType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Defines the character encoding for the JSP and the generated response page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errorPage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Specifies the page to display in case of an error condition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9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isErrorPage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Indicates that the current JSP is to be used as the error page for another JSP. Value is either TRUE or FALSE; default value being FALSE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7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extends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Specifies a superclass that the generated servlet should extend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7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import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Specifies the name of the package to be imported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info</a:t>
                      </a:r>
                      <a:endParaRPr sz="2200" u="none" strike="noStrike" cap="none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Provides a description of the JSP</a:t>
                      </a:r>
                      <a:endParaRPr sz="2200" u="none" strike="noStrike" cap="none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48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2754164" y="872037"/>
            <a:ext cx="10747550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14;p31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Attributes of JSP Page Directive</a:t>
            </a:r>
            <a:endParaRPr/>
          </a:p>
        </p:txBody>
      </p:sp>
      <p:graphicFrame>
        <p:nvGraphicFramePr>
          <p:cNvPr id="9" name="Google Shape;615;p31"/>
          <p:cNvGraphicFramePr/>
          <p:nvPr/>
        </p:nvGraphicFramePr>
        <p:xfrm>
          <a:off x="1081074" y="1744158"/>
          <a:ext cx="14093850" cy="3970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2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Attribute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2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isThreadSafe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Marks a page as thread-safe. If </a:t>
                      </a:r>
                      <a:r>
                        <a:rPr lang="en-US" sz="2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</a:t>
                      </a: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ThreadSafe option is set to false, the JSP engine ensures that only one thread at a time executes the JSP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language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Indicates the programming language used in scripting the JSP page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session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Indicates whether the JSP page uses HTTP sessions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1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isElIgnored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Provides option to disable the evaluation of Expression Language (EL) expressions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1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isScriptingEnabled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83125" marR="831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Determines if the scripting elements can be used</a:t>
                      </a:r>
                      <a:endParaRPr sz="1400" u="none" strike="noStrike" cap="none"/>
                    </a:p>
                  </a:txBody>
                  <a:tcPr marL="83125" marR="83125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442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9"/>
          <p:cNvSpPr txBox="1">
            <a:spLocks noGrp="1"/>
          </p:cNvSpPr>
          <p:nvPr>
            <p:ph type="title"/>
          </p:nvPr>
        </p:nvSpPr>
        <p:spPr>
          <a:xfrm>
            <a:off x="596200" y="481472"/>
            <a:ext cx="149486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US" sz="2800"/>
              <a:t>Assisted Practice</a:t>
            </a:r>
            <a:endParaRPr sz="2800"/>
          </a:p>
        </p:txBody>
      </p:sp>
      <p:sp>
        <p:nvSpPr>
          <p:cNvPr id="574" name="Google Shape;574;p49"/>
          <p:cNvSpPr txBox="1">
            <a:spLocks noGrp="1"/>
          </p:cNvSpPr>
          <p:nvPr>
            <p:ph type="body" idx="1"/>
          </p:nvPr>
        </p:nvSpPr>
        <p:spPr>
          <a:xfrm>
            <a:off x="755455" y="3143969"/>
            <a:ext cx="14515789" cy="87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>
              <a:buClr>
                <a:srgbClr val="000000"/>
              </a:buClr>
              <a:buSzPts val="2200"/>
              <a:buNone/>
            </a:pPr>
            <a:r>
              <a:rPr lang="en-IN" b="1" dirty="0"/>
              <a:t>Problem Statement: </a:t>
            </a:r>
            <a:endParaRPr lang="en-IN" dirty="0"/>
          </a:p>
          <a:p>
            <a:pPr marL="50800" lvl="0" indent="0">
              <a:buClr>
                <a:srgbClr val="000000"/>
              </a:buClr>
              <a:buSzPts val="2200"/>
              <a:buNone/>
            </a:pPr>
            <a:r>
              <a:rPr lang="en-IN" dirty="0"/>
              <a:t>Write a program to demonstrate the use of JSP Directives.</a:t>
            </a:r>
          </a:p>
        </p:txBody>
      </p:sp>
      <p:sp>
        <p:nvSpPr>
          <p:cNvPr id="575" name="Google Shape;575;p49"/>
          <p:cNvSpPr txBox="1"/>
          <p:nvPr/>
        </p:nvSpPr>
        <p:spPr>
          <a:xfrm>
            <a:off x="12407201" y="1478759"/>
            <a:ext cx="2966150" cy="87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rPr>
              <a:t>Duration: 45 Min.</a:t>
            </a:r>
            <a:endParaRPr dirty="0"/>
          </a:p>
        </p:txBody>
      </p:sp>
      <p:sp>
        <p:nvSpPr>
          <p:cNvPr id="576" name="Google Shape;576;p49"/>
          <p:cNvSpPr txBox="1"/>
          <p:nvPr/>
        </p:nvSpPr>
        <p:spPr>
          <a:xfrm>
            <a:off x="596200" y="1395872"/>
            <a:ext cx="8248255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3F3F3F"/>
              </a:buClr>
              <a:buSzPts val="32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JSP Directives</a:t>
            </a:r>
            <a:endParaRPr sz="2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0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Assisted Practice: Guidelines </a:t>
            </a:r>
            <a:endParaRPr/>
          </a:p>
        </p:txBody>
      </p:sp>
      <p:pic>
        <p:nvPicPr>
          <p:cNvPr id="582" name="Google Shape;582;p50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 rot="10800000" flipH="1">
            <a:off x="3251200" y="861595"/>
            <a:ext cx="9753600" cy="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0"/>
          <p:cNvSpPr txBox="1">
            <a:spLocks noGrp="1"/>
          </p:cNvSpPr>
          <p:nvPr>
            <p:ph type="body" idx="1"/>
          </p:nvPr>
        </p:nvSpPr>
        <p:spPr>
          <a:xfrm>
            <a:off x="945352" y="1194017"/>
            <a:ext cx="14725572" cy="3719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lnSpc>
                <a:spcPct val="250000"/>
              </a:lnSpc>
              <a:spcBef>
                <a:spcPts val="0"/>
              </a:spcBef>
            </a:pPr>
            <a:r>
              <a:rPr lang="en-IN" dirty="0"/>
              <a:t>Steps to demonstrate JSP directives:</a:t>
            </a: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a Java project in your IDE. 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Write a program in Java to demonstrate the use of JSP Directives.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Initialize the .git file.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Add and commit the program files.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Push the code to your </a:t>
            </a:r>
            <a:r>
              <a:rPr lang="en-IN" dirty="0" err="1"/>
              <a:t>GitHub</a:t>
            </a:r>
            <a:r>
              <a:rPr lang="en-IN" dirty="0"/>
              <a:t> repository.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indent="0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JSP Action Tags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52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457578" y="872037"/>
            <a:ext cx="734072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643;p35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JSP Action Tags</a:t>
            </a:r>
            <a:endParaRPr/>
          </a:p>
        </p:txBody>
      </p:sp>
      <p:sp>
        <p:nvSpPr>
          <p:cNvPr id="40" name="Google Shape;644;p35"/>
          <p:cNvSpPr/>
          <p:nvPr/>
        </p:nvSpPr>
        <p:spPr>
          <a:xfrm>
            <a:off x="2153227" y="1397617"/>
            <a:ext cx="1194954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JSP action tags are used to control the flow between pages. JSP action tags are written as constructs in XML syntax. 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Google Shape;645;p35"/>
          <p:cNvSpPr/>
          <p:nvPr/>
        </p:nvSpPr>
        <p:spPr>
          <a:xfrm>
            <a:off x="2829150" y="2216985"/>
            <a:ext cx="2036619" cy="66225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Syntax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646;p35"/>
          <p:cNvSpPr/>
          <p:nvPr/>
        </p:nvSpPr>
        <p:spPr>
          <a:xfrm>
            <a:off x="5237018" y="2383239"/>
            <a:ext cx="667096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200"/>
              <a:buFont typeface="Courier New"/>
              <a:buNone/>
            </a:pPr>
            <a:r>
              <a:rPr lang="en-US" sz="2200" b="0" i="0" u="none" strike="noStrike" cap="none">
                <a:solidFill>
                  <a:srgbClr val="313131"/>
                </a:solidFill>
                <a:latin typeface="Courier New"/>
                <a:ea typeface="Courier New"/>
                <a:cs typeface="Courier New"/>
                <a:sym typeface="Courier New"/>
              </a:rPr>
              <a:t>&lt;jsp:action_name attribute = "value" /&gt;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647;p35"/>
          <p:cNvSpPr/>
          <p:nvPr/>
        </p:nvSpPr>
        <p:spPr>
          <a:xfrm>
            <a:off x="7296727" y="4998030"/>
            <a:ext cx="1662546" cy="1662546"/>
          </a:xfrm>
          <a:prstGeom prst="ellipse">
            <a:avLst/>
          </a:prstGeom>
          <a:solidFill>
            <a:srgbClr val="99D3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JSP Action Tags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" name="Google Shape;648;p35"/>
          <p:cNvSpPr/>
          <p:nvPr/>
        </p:nvSpPr>
        <p:spPr>
          <a:xfrm>
            <a:off x="9448854" y="3996413"/>
            <a:ext cx="270164" cy="270164"/>
          </a:xfrm>
          <a:prstGeom prst="ellipse">
            <a:avLst/>
          </a:prstGeom>
          <a:solidFill>
            <a:srgbClr val="F385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649;p35"/>
          <p:cNvSpPr/>
          <p:nvPr/>
        </p:nvSpPr>
        <p:spPr>
          <a:xfrm>
            <a:off x="9902020" y="7477993"/>
            <a:ext cx="270164" cy="270164"/>
          </a:xfrm>
          <a:prstGeom prst="ellipse">
            <a:avLst/>
          </a:prstGeom>
          <a:solidFill>
            <a:srgbClr val="F385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650;p35"/>
          <p:cNvSpPr/>
          <p:nvPr/>
        </p:nvSpPr>
        <p:spPr>
          <a:xfrm>
            <a:off x="6600535" y="4002787"/>
            <a:ext cx="270164" cy="270164"/>
          </a:xfrm>
          <a:prstGeom prst="ellipse">
            <a:avLst/>
          </a:prstGeom>
          <a:solidFill>
            <a:srgbClr val="F69E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651;p35"/>
          <p:cNvSpPr/>
          <p:nvPr/>
        </p:nvSpPr>
        <p:spPr>
          <a:xfrm>
            <a:off x="6600535" y="7477993"/>
            <a:ext cx="270164" cy="270164"/>
          </a:xfrm>
          <a:prstGeom prst="ellipse">
            <a:avLst/>
          </a:prstGeom>
          <a:solidFill>
            <a:srgbClr val="F69E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652;p35"/>
          <p:cNvSpPr/>
          <p:nvPr/>
        </p:nvSpPr>
        <p:spPr>
          <a:xfrm>
            <a:off x="10172184" y="4627420"/>
            <a:ext cx="270164" cy="270164"/>
          </a:xfrm>
          <a:prstGeom prst="ellipse">
            <a:avLst/>
          </a:prstGeom>
          <a:solidFill>
            <a:srgbClr val="F69E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653;p35"/>
          <p:cNvSpPr/>
          <p:nvPr/>
        </p:nvSpPr>
        <p:spPr>
          <a:xfrm>
            <a:off x="5798765" y="4727866"/>
            <a:ext cx="270164" cy="270164"/>
          </a:xfrm>
          <a:prstGeom prst="ellipse">
            <a:avLst/>
          </a:prstGeom>
          <a:solidFill>
            <a:srgbClr val="F385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654;p35"/>
          <p:cNvSpPr/>
          <p:nvPr/>
        </p:nvSpPr>
        <p:spPr>
          <a:xfrm>
            <a:off x="10238507" y="6713156"/>
            <a:ext cx="270164" cy="270164"/>
          </a:xfrm>
          <a:prstGeom prst="ellipse">
            <a:avLst/>
          </a:prstGeom>
          <a:solidFill>
            <a:srgbClr val="F69E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655;p35"/>
          <p:cNvSpPr/>
          <p:nvPr/>
        </p:nvSpPr>
        <p:spPr>
          <a:xfrm>
            <a:off x="5722564" y="6713156"/>
            <a:ext cx="270164" cy="270164"/>
          </a:xfrm>
          <a:prstGeom prst="ellipse">
            <a:avLst/>
          </a:prstGeom>
          <a:solidFill>
            <a:srgbClr val="F385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656;p35"/>
          <p:cNvSpPr/>
          <p:nvPr/>
        </p:nvSpPr>
        <p:spPr>
          <a:xfrm>
            <a:off x="10327533" y="5670288"/>
            <a:ext cx="270164" cy="270164"/>
          </a:xfrm>
          <a:prstGeom prst="ellipse">
            <a:avLst/>
          </a:prstGeom>
          <a:solidFill>
            <a:srgbClr val="F385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657;p35"/>
          <p:cNvSpPr/>
          <p:nvPr/>
        </p:nvSpPr>
        <p:spPr>
          <a:xfrm>
            <a:off x="5576452" y="5659584"/>
            <a:ext cx="270164" cy="270164"/>
          </a:xfrm>
          <a:prstGeom prst="ellipse">
            <a:avLst/>
          </a:prstGeom>
          <a:solidFill>
            <a:srgbClr val="F69E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" name="Google Shape;658;p35"/>
          <p:cNvCxnSpPr>
            <a:endCxn id="46" idx="5"/>
          </p:cNvCxnSpPr>
          <p:nvPr/>
        </p:nvCxnSpPr>
        <p:spPr>
          <a:xfrm rot="10800000">
            <a:off x="6831135" y="4233387"/>
            <a:ext cx="891000" cy="836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" name="Google Shape;659;p35"/>
          <p:cNvCxnSpPr>
            <a:endCxn id="49" idx="5"/>
          </p:cNvCxnSpPr>
          <p:nvPr/>
        </p:nvCxnSpPr>
        <p:spPr>
          <a:xfrm rot="10800000">
            <a:off x="6029364" y="4958465"/>
            <a:ext cx="1387800" cy="465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660;p35"/>
          <p:cNvCxnSpPr>
            <a:stCxn id="43" idx="2"/>
            <a:endCxn id="53" idx="6"/>
          </p:cNvCxnSpPr>
          <p:nvPr/>
        </p:nvCxnSpPr>
        <p:spPr>
          <a:xfrm rot="10800000">
            <a:off x="5846527" y="5794803"/>
            <a:ext cx="1450200" cy="3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661;p35"/>
          <p:cNvCxnSpPr>
            <a:endCxn id="51" idx="7"/>
          </p:cNvCxnSpPr>
          <p:nvPr/>
        </p:nvCxnSpPr>
        <p:spPr>
          <a:xfrm flipH="1">
            <a:off x="5953163" y="6191721"/>
            <a:ext cx="1404300" cy="56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Google Shape;662;p35"/>
          <p:cNvCxnSpPr>
            <a:stCxn id="43" idx="3"/>
            <a:endCxn id="47" idx="7"/>
          </p:cNvCxnSpPr>
          <p:nvPr/>
        </p:nvCxnSpPr>
        <p:spPr>
          <a:xfrm flipH="1">
            <a:off x="6831002" y="6417102"/>
            <a:ext cx="709200" cy="110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663;p35"/>
          <p:cNvCxnSpPr>
            <a:stCxn id="44" idx="3"/>
          </p:cNvCxnSpPr>
          <p:nvPr/>
        </p:nvCxnSpPr>
        <p:spPr>
          <a:xfrm flipH="1">
            <a:off x="8572519" y="4227012"/>
            <a:ext cx="915900" cy="93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64;p35"/>
          <p:cNvCxnSpPr>
            <a:stCxn id="48" idx="3"/>
          </p:cNvCxnSpPr>
          <p:nvPr/>
        </p:nvCxnSpPr>
        <p:spPr>
          <a:xfrm flipH="1">
            <a:off x="8862649" y="4858019"/>
            <a:ext cx="1349100" cy="51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65;p35"/>
          <p:cNvCxnSpPr>
            <a:stCxn id="43" idx="6"/>
            <a:endCxn id="52" idx="2"/>
          </p:cNvCxnSpPr>
          <p:nvPr/>
        </p:nvCxnSpPr>
        <p:spPr>
          <a:xfrm rot="10800000" flipH="1">
            <a:off x="8959273" y="5805303"/>
            <a:ext cx="1368300" cy="2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66;p35"/>
          <p:cNvCxnSpPr>
            <a:endCxn id="50" idx="1"/>
          </p:cNvCxnSpPr>
          <p:nvPr/>
        </p:nvCxnSpPr>
        <p:spPr>
          <a:xfrm>
            <a:off x="8862672" y="6206121"/>
            <a:ext cx="1415400" cy="54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67;p35"/>
          <p:cNvCxnSpPr>
            <a:stCxn id="43" idx="5"/>
            <a:endCxn id="45" idx="1"/>
          </p:cNvCxnSpPr>
          <p:nvPr/>
        </p:nvCxnSpPr>
        <p:spPr>
          <a:xfrm>
            <a:off x="8715799" y="6417102"/>
            <a:ext cx="1225800" cy="110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68;p35"/>
          <p:cNvSpPr txBox="1"/>
          <p:nvPr/>
        </p:nvSpPr>
        <p:spPr>
          <a:xfrm>
            <a:off x="5142867" y="3556744"/>
            <a:ext cx="283230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jsp:include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69;p35"/>
          <p:cNvSpPr txBox="1"/>
          <p:nvPr/>
        </p:nvSpPr>
        <p:spPr>
          <a:xfrm>
            <a:off x="4040564" y="4416134"/>
            <a:ext cx="283230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jsp:usebean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70;p35"/>
          <p:cNvSpPr txBox="1"/>
          <p:nvPr/>
        </p:nvSpPr>
        <p:spPr>
          <a:xfrm>
            <a:off x="3405558" y="5555381"/>
            <a:ext cx="2170894" cy="43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jsp:setProperty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1;p35"/>
          <p:cNvSpPr txBox="1"/>
          <p:nvPr/>
        </p:nvSpPr>
        <p:spPr>
          <a:xfrm>
            <a:off x="3389190" y="6699879"/>
            <a:ext cx="2205129" cy="43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jsp:getProperty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72;p35"/>
          <p:cNvSpPr txBox="1"/>
          <p:nvPr/>
        </p:nvSpPr>
        <p:spPr>
          <a:xfrm>
            <a:off x="4821710" y="7644140"/>
            <a:ext cx="167293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jsp:forward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73;p35"/>
          <p:cNvSpPr txBox="1"/>
          <p:nvPr/>
        </p:nvSpPr>
        <p:spPr>
          <a:xfrm>
            <a:off x="9719018" y="3602532"/>
            <a:ext cx="283230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jsp:plugin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674;p35"/>
          <p:cNvSpPr txBox="1"/>
          <p:nvPr/>
        </p:nvSpPr>
        <p:spPr>
          <a:xfrm>
            <a:off x="10521627" y="4427132"/>
            <a:ext cx="283230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jsp:element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675;p35"/>
          <p:cNvSpPr txBox="1"/>
          <p:nvPr/>
        </p:nvSpPr>
        <p:spPr>
          <a:xfrm>
            <a:off x="10636916" y="5555379"/>
            <a:ext cx="283230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jsp:attribute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676;p35"/>
          <p:cNvSpPr txBox="1"/>
          <p:nvPr/>
        </p:nvSpPr>
        <p:spPr>
          <a:xfrm>
            <a:off x="10636916" y="6632794"/>
            <a:ext cx="283230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jsp:body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677;p35"/>
          <p:cNvSpPr txBox="1"/>
          <p:nvPr/>
        </p:nvSpPr>
        <p:spPr>
          <a:xfrm>
            <a:off x="10278072" y="7540580"/>
            <a:ext cx="283230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jsp:text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5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3242689" y="872037"/>
            <a:ext cx="9770500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684;p36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JSP Action Tags: Common Attributes</a:t>
            </a:r>
            <a:endParaRPr/>
          </a:p>
        </p:txBody>
      </p:sp>
      <p:sp>
        <p:nvSpPr>
          <p:cNvPr id="14" name="Google Shape;685;p36"/>
          <p:cNvSpPr/>
          <p:nvPr/>
        </p:nvSpPr>
        <p:spPr>
          <a:xfrm>
            <a:off x="3158836" y="2867891"/>
            <a:ext cx="3491346" cy="3844636"/>
          </a:xfrm>
          <a:prstGeom prst="roundRect">
            <a:avLst>
              <a:gd name="adj" fmla="val 16667"/>
            </a:avLst>
          </a:prstGeom>
          <a:solidFill>
            <a:srgbClr val="9FDEF0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686;p36"/>
          <p:cNvSpPr/>
          <p:nvPr/>
        </p:nvSpPr>
        <p:spPr>
          <a:xfrm>
            <a:off x="9372599" y="2867891"/>
            <a:ext cx="3491346" cy="3844636"/>
          </a:xfrm>
          <a:prstGeom prst="roundRect">
            <a:avLst>
              <a:gd name="adj" fmla="val 16667"/>
            </a:avLst>
          </a:prstGeom>
          <a:solidFill>
            <a:srgbClr val="F38573"/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687;p36"/>
          <p:cNvSpPr/>
          <p:nvPr/>
        </p:nvSpPr>
        <p:spPr>
          <a:xfrm>
            <a:off x="3574473" y="3429000"/>
            <a:ext cx="2597727" cy="101027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 Attribute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688;p36"/>
          <p:cNvSpPr/>
          <p:nvPr/>
        </p:nvSpPr>
        <p:spPr>
          <a:xfrm>
            <a:off x="9859994" y="3429000"/>
            <a:ext cx="2597727" cy="101027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Scope Attribute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689;p36"/>
          <p:cNvSpPr txBox="1"/>
          <p:nvPr/>
        </p:nvSpPr>
        <p:spPr>
          <a:xfrm>
            <a:off x="3366654" y="5000383"/>
            <a:ext cx="3075709" cy="1053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Uniquely identifies the action element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690;p36"/>
          <p:cNvSpPr txBox="1"/>
          <p:nvPr/>
        </p:nvSpPr>
        <p:spPr>
          <a:xfrm>
            <a:off x="9741877" y="4960926"/>
            <a:ext cx="3075709" cy="1053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Identifies life cycle of the attribute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5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927763" y="872037"/>
            <a:ext cx="455801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97;p37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jsp:include</a:t>
            </a:r>
            <a:endParaRPr/>
          </a:p>
        </p:txBody>
      </p:sp>
      <p:sp>
        <p:nvSpPr>
          <p:cNvPr id="22" name="Google Shape;698;p37"/>
          <p:cNvSpPr/>
          <p:nvPr/>
        </p:nvSpPr>
        <p:spPr>
          <a:xfrm>
            <a:off x="2153227" y="1397617"/>
            <a:ext cx="119495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jsp:include inserts the specified file into the created JSP 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699;p37"/>
          <p:cNvSpPr/>
          <p:nvPr/>
        </p:nvSpPr>
        <p:spPr>
          <a:xfrm>
            <a:off x="2829150" y="2216985"/>
            <a:ext cx="2036619" cy="66225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Syntax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700;p37"/>
          <p:cNvSpPr/>
          <p:nvPr/>
        </p:nvSpPr>
        <p:spPr>
          <a:xfrm>
            <a:off x="5237017" y="2383239"/>
            <a:ext cx="886575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13131"/>
                </a:solidFill>
                <a:latin typeface="Courier New"/>
                <a:ea typeface="Courier New"/>
                <a:cs typeface="Courier New"/>
                <a:sym typeface="Courier New"/>
              </a:rPr>
              <a:t>&lt;jsp:include page = "relative URL" flush = "true" /&gt;</a:t>
            </a: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" name="Google Shape;701;p37"/>
          <p:cNvSpPr/>
          <p:nvPr/>
        </p:nvSpPr>
        <p:spPr>
          <a:xfrm>
            <a:off x="6729934" y="3639499"/>
            <a:ext cx="2364421" cy="2364421"/>
          </a:xfrm>
          <a:prstGeom prst="diamond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include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Google Shape;702;p37"/>
          <p:cNvSpPr/>
          <p:nvPr/>
        </p:nvSpPr>
        <p:spPr>
          <a:xfrm>
            <a:off x="8128000" y="5186344"/>
            <a:ext cx="1932709" cy="1932709"/>
          </a:xfrm>
          <a:prstGeom prst="diamond">
            <a:avLst/>
          </a:prstGeom>
          <a:solidFill>
            <a:srgbClr val="F69E66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flush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703;p37"/>
          <p:cNvSpPr/>
          <p:nvPr/>
        </p:nvSpPr>
        <p:spPr>
          <a:xfrm>
            <a:off x="5763579" y="5164907"/>
            <a:ext cx="1932709" cy="1932709"/>
          </a:xfrm>
          <a:prstGeom prst="diamond">
            <a:avLst/>
          </a:prstGeom>
          <a:solidFill>
            <a:srgbClr val="F38573"/>
          </a:solidFill>
          <a:ln w="25400" cap="flat" cmpd="sng">
            <a:solidFill>
              <a:srgbClr val="EF58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page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704;p37"/>
          <p:cNvSpPr txBox="1"/>
          <p:nvPr/>
        </p:nvSpPr>
        <p:spPr>
          <a:xfrm>
            <a:off x="2348345" y="6382576"/>
            <a:ext cx="372531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Identifies the relative URL of the page to be included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705;p37"/>
          <p:cNvSpPr txBox="1"/>
          <p:nvPr/>
        </p:nvSpPr>
        <p:spPr>
          <a:xfrm>
            <a:off x="9998363" y="6382576"/>
            <a:ext cx="556600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Determines if the included resource has its buffer flushed before it is included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75745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09;p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4800" y="2348375"/>
            <a:ext cx="1663550" cy="24660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10;p2"/>
          <p:cNvSpPr txBox="1"/>
          <p:nvPr/>
        </p:nvSpPr>
        <p:spPr>
          <a:xfrm>
            <a:off x="2107096" y="2187464"/>
            <a:ext cx="5772288" cy="5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Course(s):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97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Java Certification Training Course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5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970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175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5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848933" y="872037"/>
            <a:ext cx="455801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712;p38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jsp:useBean</a:t>
            </a:r>
            <a:endParaRPr/>
          </a:p>
        </p:txBody>
      </p:sp>
      <p:sp>
        <p:nvSpPr>
          <p:cNvPr id="18" name="Google Shape;713;p38"/>
          <p:cNvSpPr/>
          <p:nvPr/>
        </p:nvSpPr>
        <p:spPr>
          <a:xfrm>
            <a:off x="2153227" y="1397617"/>
            <a:ext cx="119495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jsp:useBean is used to locate or instantiate a bean class 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714;p38"/>
          <p:cNvSpPr/>
          <p:nvPr/>
        </p:nvSpPr>
        <p:spPr>
          <a:xfrm>
            <a:off x="2153227" y="2044685"/>
            <a:ext cx="2036619" cy="66225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Syntax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715;p38"/>
          <p:cNvSpPr/>
          <p:nvPr/>
        </p:nvSpPr>
        <p:spPr>
          <a:xfrm>
            <a:off x="4506717" y="2221904"/>
            <a:ext cx="870758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lang="en-US" sz="220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jsp:useBean</a:t>
            </a:r>
            <a:r>
              <a:rPr lang="en-US" sz="220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 id= “ " scope= "  “ class= “ " type= “ “ </a:t>
            </a:r>
            <a:r>
              <a:rPr lang="en-US" sz="2200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beanName</a:t>
            </a:r>
            <a:r>
              <a:rPr lang="en-US" sz="220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=“ " &gt; </a:t>
            </a:r>
            <a:endParaRPr sz="140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30" name="Google Shape;716;p38"/>
          <p:cNvSpPr/>
          <p:nvPr/>
        </p:nvSpPr>
        <p:spPr>
          <a:xfrm>
            <a:off x="6224612" y="3943396"/>
            <a:ext cx="3822381" cy="3574476"/>
          </a:xfrm>
          <a:custGeom>
            <a:avLst/>
            <a:gdLst/>
            <a:ahLst/>
            <a:cxnLst/>
            <a:rect l="l" t="t" r="r" b="b"/>
            <a:pathLst>
              <a:path w="3822381" h="3574476" extrusionOk="0">
                <a:moveTo>
                  <a:pt x="1552051" y="2423273"/>
                </a:moveTo>
                <a:lnTo>
                  <a:pt x="1554409" y="2469973"/>
                </a:lnTo>
                <a:cubicBezTo>
                  <a:pt x="1554409" y="2950069"/>
                  <a:pt x="1262513" y="3361989"/>
                  <a:pt x="846511" y="3537943"/>
                </a:cubicBezTo>
                <a:lnTo>
                  <a:pt x="746693" y="3574476"/>
                </a:lnTo>
                <a:lnTo>
                  <a:pt x="744335" y="3527777"/>
                </a:lnTo>
                <a:cubicBezTo>
                  <a:pt x="744335" y="3047681"/>
                  <a:pt x="1036231" y="2635761"/>
                  <a:pt x="1452233" y="2459807"/>
                </a:cubicBezTo>
                <a:close/>
                <a:moveTo>
                  <a:pt x="2250391" y="2396919"/>
                </a:moveTo>
                <a:lnTo>
                  <a:pt x="2295312" y="2409897"/>
                </a:lnTo>
                <a:cubicBezTo>
                  <a:pt x="2749236" y="2566248"/>
                  <a:pt x="3043639" y="2976380"/>
                  <a:pt x="3074524" y="3427005"/>
                </a:cubicBezTo>
                <a:lnTo>
                  <a:pt x="3076559" y="3533280"/>
                </a:lnTo>
                <a:lnTo>
                  <a:pt x="3031637" y="3520301"/>
                </a:lnTo>
                <a:cubicBezTo>
                  <a:pt x="2577713" y="3363950"/>
                  <a:pt x="2283309" y="2953819"/>
                  <a:pt x="2252425" y="2503193"/>
                </a:cubicBezTo>
                <a:close/>
                <a:moveTo>
                  <a:pt x="387800" y="1324251"/>
                </a:moveTo>
                <a:cubicBezTo>
                  <a:pt x="729860" y="1320939"/>
                  <a:pt x="1056006" y="1470439"/>
                  <a:pt x="1277175" y="1727040"/>
                </a:cubicBezTo>
                <a:lnTo>
                  <a:pt x="1342521" y="1810875"/>
                </a:lnTo>
                <a:lnTo>
                  <a:pt x="1298787" y="1827420"/>
                </a:lnTo>
                <a:cubicBezTo>
                  <a:pt x="841755" y="1974439"/>
                  <a:pt x="360237" y="1822707"/>
                  <a:pt x="65345" y="1480573"/>
                </a:cubicBezTo>
                <a:lnTo>
                  <a:pt x="0" y="1396737"/>
                </a:lnTo>
                <a:lnTo>
                  <a:pt x="43734" y="1380192"/>
                </a:lnTo>
                <a:cubicBezTo>
                  <a:pt x="157992" y="1343437"/>
                  <a:pt x="273780" y="1325355"/>
                  <a:pt x="387800" y="1324251"/>
                </a:cubicBezTo>
                <a:close/>
                <a:moveTo>
                  <a:pt x="3552756" y="1238651"/>
                </a:moveTo>
                <a:cubicBezTo>
                  <a:pt x="3608574" y="1242112"/>
                  <a:pt x="3664334" y="1249626"/>
                  <a:pt x="3719580" y="1261273"/>
                </a:cubicBezTo>
                <a:lnTo>
                  <a:pt x="3822381" y="1288298"/>
                </a:lnTo>
                <a:lnTo>
                  <a:pt x="3797643" y="1327977"/>
                </a:lnTo>
                <a:cubicBezTo>
                  <a:pt x="3523426" y="1722056"/>
                  <a:pt x="3048553" y="1893451"/>
                  <a:pt x="2606585" y="1800272"/>
                </a:cubicBezTo>
                <a:lnTo>
                  <a:pt x="2503785" y="1773246"/>
                </a:lnTo>
                <a:lnTo>
                  <a:pt x="2528522" y="1733568"/>
                </a:lnTo>
                <a:cubicBezTo>
                  <a:pt x="2768462" y="1388749"/>
                  <a:pt x="3162029" y="1214422"/>
                  <a:pt x="3552756" y="1238651"/>
                </a:cubicBezTo>
                <a:close/>
                <a:moveTo>
                  <a:pt x="1897854" y="0"/>
                </a:moveTo>
                <a:lnTo>
                  <a:pt x="1926517" y="36945"/>
                </a:lnTo>
                <a:cubicBezTo>
                  <a:pt x="2201304" y="430625"/>
                  <a:pt x="2197715" y="935470"/>
                  <a:pt x="1957301" y="1317855"/>
                </a:cubicBezTo>
                <a:lnTo>
                  <a:pt x="1896360" y="1404944"/>
                </a:lnTo>
                <a:lnTo>
                  <a:pt x="1867697" y="1368000"/>
                </a:lnTo>
                <a:cubicBezTo>
                  <a:pt x="1592910" y="974320"/>
                  <a:pt x="1596499" y="469475"/>
                  <a:pt x="1836913" y="8709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717;p38"/>
          <p:cNvSpPr/>
          <p:nvPr/>
        </p:nvSpPr>
        <p:spPr>
          <a:xfrm rot="7537491">
            <a:off x="7916178" y="3452939"/>
            <a:ext cx="2318107" cy="2318107"/>
          </a:xfrm>
          <a:prstGeom prst="arc">
            <a:avLst>
              <a:gd name="adj1" fmla="val 16200000"/>
              <a:gd name="adj2" fmla="val 5400629"/>
            </a:avLst>
          </a:prstGeom>
          <a:noFill/>
          <a:ln w="2540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718;p38"/>
          <p:cNvSpPr/>
          <p:nvPr/>
        </p:nvSpPr>
        <p:spPr>
          <a:xfrm rot="3166771">
            <a:off x="6051383" y="3472097"/>
            <a:ext cx="2318107" cy="2318107"/>
          </a:xfrm>
          <a:prstGeom prst="arc">
            <a:avLst>
              <a:gd name="adj1" fmla="val 16200000"/>
              <a:gd name="adj2" fmla="val 5400629"/>
            </a:avLst>
          </a:prstGeom>
          <a:noFill/>
          <a:ln w="2540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719;p38"/>
          <p:cNvSpPr/>
          <p:nvPr/>
        </p:nvSpPr>
        <p:spPr>
          <a:xfrm rot="-9647711">
            <a:off x="8493506" y="5212731"/>
            <a:ext cx="2318107" cy="2318107"/>
          </a:xfrm>
          <a:prstGeom prst="arc">
            <a:avLst>
              <a:gd name="adj1" fmla="val 16200000"/>
              <a:gd name="adj2" fmla="val 5400629"/>
            </a:avLst>
          </a:prstGeom>
          <a:noFill/>
          <a:ln w="2540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720;p38"/>
          <p:cNvSpPr/>
          <p:nvPr/>
        </p:nvSpPr>
        <p:spPr>
          <a:xfrm rot="-5400000">
            <a:off x="6968946" y="6312120"/>
            <a:ext cx="2318107" cy="2318107"/>
          </a:xfrm>
          <a:prstGeom prst="arc">
            <a:avLst>
              <a:gd name="adj1" fmla="val 16200000"/>
              <a:gd name="adj2" fmla="val 5400629"/>
            </a:avLst>
          </a:prstGeom>
          <a:noFill/>
          <a:ln w="25400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721;p38"/>
          <p:cNvSpPr/>
          <p:nvPr/>
        </p:nvSpPr>
        <p:spPr>
          <a:xfrm rot="-1085926">
            <a:off x="5459219" y="5263530"/>
            <a:ext cx="2318107" cy="2318107"/>
          </a:xfrm>
          <a:prstGeom prst="arc">
            <a:avLst>
              <a:gd name="adj1" fmla="val 16200000"/>
              <a:gd name="adj2" fmla="val 5400629"/>
            </a:avLst>
          </a:prstGeom>
          <a:noFill/>
          <a:ln w="25400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722;p38"/>
          <p:cNvSpPr txBox="1"/>
          <p:nvPr/>
        </p:nvSpPr>
        <p:spPr>
          <a:xfrm>
            <a:off x="9812205" y="3865256"/>
            <a:ext cx="4029300" cy="1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Identifies the bean in the specified scope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Google Shape;723;p38"/>
          <p:cNvSpPr txBox="1"/>
          <p:nvPr/>
        </p:nvSpPr>
        <p:spPr>
          <a:xfrm>
            <a:off x="9148159" y="5899651"/>
            <a:ext cx="5357550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scope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Represents scope of the bean - page, request, session, or application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724;p38"/>
          <p:cNvSpPr txBox="1"/>
          <p:nvPr/>
        </p:nvSpPr>
        <p:spPr>
          <a:xfrm>
            <a:off x="5497181" y="7634119"/>
            <a:ext cx="5357550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Creates an object of the bean class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Google Shape;725;p38"/>
          <p:cNvSpPr txBox="1"/>
          <p:nvPr/>
        </p:nvSpPr>
        <p:spPr>
          <a:xfrm>
            <a:off x="1886117" y="5783772"/>
            <a:ext cx="5357700" cy="1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type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Specifies the type of the variable that will refer to the object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" name="Google Shape;726;p38"/>
          <p:cNvSpPr txBox="1"/>
          <p:nvPr/>
        </p:nvSpPr>
        <p:spPr>
          <a:xfrm>
            <a:off x="1886061" y="3675955"/>
            <a:ext cx="5357700" cy="1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beanName</a:t>
            </a:r>
            <a:endParaRPr sz="24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Instantiates the bean using the java.beans.Beans.instantiate() method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65206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5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848933" y="872037"/>
            <a:ext cx="455801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733;p39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jsp:setProperty</a:t>
            </a:r>
            <a:endParaRPr/>
          </a:p>
        </p:txBody>
      </p:sp>
      <p:sp>
        <p:nvSpPr>
          <p:cNvPr id="22" name="Google Shape;734;p39"/>
          <p:cNvSpPr/>
          <p:nvPr/>
        </p:nvSpPr>
        <p:spPr>
          <a:xfrm>
            <a:off x="2153227" y="1397617"/>
            <a:ext cx="119495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jsp:setProperty is used to set a property value or values in a bean 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735;p39"/>
          <p:cNvSpPr/>
          <p:nvPr/>
        </p:nvSpPr>
        <p:spPr>
          <a:xfrm>
            <a:off x="2153227" y="2044685"/>
            <a:ext cx="2036619" cy="66225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Syntax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736;p39"/>
          <p:cNvSpPr/>
          <p:nvPr/>
        </p:nvSpPr>
        <p:spPr>
          <a:xfrm>
            <a:off x="4506717" y="2221903"/>
            <a:ext cx="908459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&lt;jsp:setProperty name = “ " property = “  "  value = “ “ param = “ “/&gt;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Google Shape;737;p39"/>
          <p:cNvSpPr/>
          <p:nvPr/>
        </p:nvSpPr>
        <p:spPr>
          <a:xfrm>
            <a:off x="6256302" y="5847971"/>
            <a:ext cx="2693997" cy="2694361"/>
          </a:xfrm>
          <a:custGeom>
            <a:avLst/>
            <a:gdLst/>
            <a:ahLst/>
            <a:cxnLst/>
            <a:rect l="l" t="t" r="r" b="b"/>
            <a:pathLst>
              <a:path w="21563" h="21563" extrusionOk="0">
                <a:moveTo>
                  <a:pt x="14090" y="0"/>
                </a:moveTo>
                <a:lnTo>
                  <a:pt x="2180" y="0"/>
                </a:lnTo>
                <a:cubicBezTo>
                  <a:pt x="977" y="0"/>
                  <a:pt x="0" y="976"/>
                  <a:pt x="0" y="2179"/>
                </a:cubicBezTo>
                <a:lnTo>
                  <a:pt x="0" y="11912"/>
                </a:lnTo>
                <a:cubicBezTo>
                  <a:pt x="0" y="13115"/>
                  <a:pt x="977" y="14091"/>
                  <a:pt x="2180" y="14091"/>
                </a:cubicBezTo>
                <a:lnTo>
                  <a:pt x="10902" y="14091"/>
                </a:lnTo>
                <a:cubicBezTo>
                  <a:pt x="12864" y="14091"/>
                  <a:pt x="14456" y="15681"/>
                  <a:pt x="14456" y="17645"/>
                </a:cubicBezTo>
                <a:lnTo>
                  <a:pt x="14456" y="17930"/>
                </a:lnTo>
                <a:cubicBezTo>
                  <a:pt x="14456" y="19851"/>
                  <a:pt x="16026" y="21527"/>
                  <a:pt x="17944" y="21562"/>
                </a:cubicBezTo>
                <a:cubicBezTo>
                  <a:pt x="19958" y="21600"/>
                  <a:pt x="21600" y="19958"/>
                  <a:pt x="21562" y="17944"/>
                </a:cubicBezTo>
                <a:cubicBezTo>
                  <a:pt x="21527" y="16023"/>
                  <a:pt x="19847" y="14457"/>
                  <a:pt x="17929" y="14457"/>
                </a:cubicBezTo>
                <a:lnTo>
                  <a:pt x="17679" y="14457"/>
                </a:lnTo>
                <a:cubicBezTo>
                  <a:pt x="15683" y="14457"/>
                  <a:pt x="14090" y="12868"/>
                  <a:pt x="14090" y="10903"/>
                </a:cubicBezTo>
                <a:lnTo>
                  <a:pt x="14090" y="0"/>
                </a:lnTo>
                <a:close/>
              </a:path>
            </a:pathLst>
          </a:custGeom>
          <a:solidFill>
            <a:srgbClr val="9FDEF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738;p39"/>
          <p:cNvSpPr/>
          <p:nvPr/>
        </p:nvSpPr>
        <p:spPr>
          <a:xfrm>
            <a:off x="8149885" y="4820804"/>
            <a:ext cx="2694361" cy="2693997"/>
          </a:xfrm>
          <a:custGeom>
            <a:avLst/>
            <a:gdLst/>
            <a:ahLst/>
            <a:cxnLst/>
            <a:rect l="l" t="t" r="r" b="b"/>
            <a:pathLst>
              <a:path w="21563" h="21563" extrusionOk="0">
                <a:moveTo>
                  <a:pt x="0" y="7470"/>
                </a:moveTo>
                <a:lnTo>
                  <a:pt x="0" y="19383"/>
                </a:lnTo>
                <a:cubicBezTo>
                  <a:pt x="0" y="20586"/>
                  <a:pt x="976" y="21563"/>
                  <a:pt x="2179" y="21563"/>
                </a:cubicBezTo>
                <a:lnTo>
                  <a:pt x="11912" y="21563"/>
                </a:lnTo>
                <a:cubicBezTo>
                  <a:pt x="13115" y="21563"/>
                  <a:pt x="14091" y="20586"/>
                  <a:pt x="14091" y="19383"/>
                </a:cubicBezTo>
                <a:lnTo>
                  <a:pt x="14091" y="10661"/>
                </a:lnTo>
                <a:cubicBezTo>
                  <a:pt x="14091" y="8699"/>
                  <a:pt x="15681" y="7107"/>
                  <a:pt x="17645" y="7107"/>
                </a:cubicBezTo>
                <a:lnTo>
                  <a:pt x="17930" y="7107"/>
                </a:lnTo>
                <a:cubicBezTo>
                  <a:pt x="19851" y="7107"/>
                  <a:pt x="21527" y="5537"/>
                  <a:pt x="21562" y="3619"/>
                </a:cubicBezTo>
                <a:cubicBezTo>
                  <a:pt x="21600" y="1605"/>
                  <a:pt x="19958" y="-37"/>
                  <a:pt x="17944" y="1"/>
                </a:cubicBezTo>
                <a:cubicBezTo>
                  <a:pt x="16023" y="36"/>
                  <a:pt x="14457" y="1716"/>
                  <a:pt x="14457" y="3634"/>
                </a:cubicBezTo>
                <a:lnTo>
                  <a:pt x="14457" y="3919"/>
                </a:lnTo>
                <a:cubicBezTo>
                  <a:pt x="14457" y="5880"/>
                  <a:pt x="12868" y="7473"/>
                  <a:pt x="10903" y="7473"/>
                </a:cubicBezTo>
                <a:lnTo>
                  <a:pt x="0" y="7473"/>
                </a:lnTo>
                <a:close/>
              </a:path>
            </a:pathLst>
          </a:custGeom>
          <a:solidFill>
            <a:srgbClr val="99D35B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739;p39"/>
          <p:cNvSpPr/>
          <p:nvPr/>
        </p:nvSpPr>
        <p:spPr>
          <a:xfrm>
            <a:off x="7123371" y="2953856"/>
            <a:ext cx="2693997" cy="2694363"/>
          </a:xfrm>
          <a:custGeom>
            <a:avLst/>
            <a:gdLst/>
            <a:ahLst/>
            <a:cxnLst/>
            <a:rect l="l" t="t" r="r" b="b"/>
            <a:pathLst>
              <a:path w="21563" h="21563" extrusionOk="0">
                <a:moveTo>
                  <a:pt x="7470" y="21563"/>
                </a:moveTo>
                <a:lnTo>
                  <a:pt x="19383" y="21563"/>
                </a:lnTo>
                <a:cubicBezTo>
                  <a:pt x="20586" y="21563"/>
                  <a:pt x="21563" y="20587"/>
                  <a:pt x="21563" y="19384"/>
                </a:cubicBezTo>
                <a:lnTo>
                  <a:pt x="21563" y="9651"/>
                </a:lnTo>
                <a:cubicBezTo>
                  <a:pt x="21563" y="8448"/>
                  <a:pt x="20586" y="7472"/>
                  <a:pt x="19383" y="7472"/>
                </a:cubicBezTo>
                <a:lnTo>
                  <a:pt x="10661" y="7472"/>
                </a:lnTo>
                <a:cubicBezTo>
                  <a:pt x="8699" y="7472"/>
                  <a:pt x="7107" y="5882"/>
                  <a:pt x="7107" y="3918"/>
                </a:cubicBezTo>
                <a:lnTo>
                  <a:pt x="7107" y="3633"/>
                </a:lnTo>
                <a:cubicBezTo>
                  <a:pt x="7107" y="1712"/>
                  <a:pt x="5537" y="36"/>
                  <a:pt x="3619" y="1"/>
                </a:cubicBezTo>
                <a:cubicBezTo>
                  <a:pt x="1605" y="-37"/>
                  <a:pt x="-37" y="1605"/>
                  <a:pt x="1" y="3619"/>
                </a:cubicBezTo>
                <a:cubicBezTo>
                  <a:pt x="36" y="5540"/>
                  <a:pt x="1716" y="7106"/>
                  <a:pt x="3634" y="7106"/>
                </a:cubicBezTo>
                <a:lnTo>
                  <a:pt x="3884" y="7106"/>
                </a:lnTo>
                <a:cubicBezTo>
                  <a:pt x="5880" y="7106"/>
                  <a:pt x="7473" y="8695"/>
                  <a:pt x="7473" y="10660"/>
                </a:cubicBezTo>
                <a:lnTo>
                  <a:pt x="7473" y="21563"/>
                </a:lnTo>
                <a:close/>
              </a:path>
            </a:pathLst>
          </a:custGeom>
          <a:solidFill>
            <a:srgbClr val="F69E6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740;p39"/>
          <p:cNvSpPr/>
          <p:nvPr/>
        </p:nvSpPr>
        <p:spPr>
          <a:xfrm>
            <a:off x="5274102" y="3960607"/>
            <a:ext cx="2694363" cy="2694001"/>
          </a:xfrm>
          <a:custGeom>
            <a:avLst/>
            <a:gdLst/>
            <a:ahLst/>
            <a:cxnLst/>
            <a:rect l="l" t="t" r="r" b="b"/>
            <a:pathLst>
              <a:path w="21563" h="21563" extrusionOk="0">
                <a:moveTo>
                  <a:pt x="21563" y="14093"/>
                </a:moveTo>
                <a:lnTo>
                  <a:pt x="21563" y="2180"/>
                </a:lnTo>
                <a:cubicBezTo>
                  <a:pt x="21563" y="977"/>
                  <a:pt x="20587" y="0"/>
                  <a:pt x="19384" y="0"/>
                </a:cubicBezTo>
                <a:lnTo>
                  <a:pt x="9651" y="0"/>
                </a:lnTo>
                <a:cubicBezTo>
                  <a:pt x="8448" y="0"/>
                  <a:pt x="7472" y="977"/>
                  <a:pt x="7472" y="2180"/>
                </a:cubicBezTo>
                <a:lnTo>
                  <a:pt x="7472" y="10902"/>
                </a:lnTo>
                <a:cubicBezTo>
                  <a:pt x="7472" y="12864"/>
                  <a:pt x="5882" y="14456"/>
                  <a:pt x="3918" y="14456"/>
                </a:cubicBezTo>
                <a:lnTo>
                  <a:pt x="3633" y="14456"/>
                </a:lnTo>
                <a:cubicBezTo>
                  <a:pt x="1712" y="14456"/>
                  <a:pt x="36" y="16026"/>
                  <a:pt x="1" y="17944"/>
                </a:cubicBezTo>
                <a:cubicBezTo>
                  <a:pt x="-37" y="19958"/>
                  <a:pt x="1605" y="21600"/>
                  <a:pt x="3619" y="21562"/>
                </a:cubicBezTo>
                <a:cubicBezTo>
                  <a:pt x="5540" y="21527"/>
                  <a:pt x="7106" y="19847"/>
                  <a:pt x="7106" y="17929"/>
                </a:cubicBezTo>
                <a:lnTo>
                  <a:pt x="7106" y="17644"/>
                </a:lnTo>
                <a:cubicBezTo>
                  <a:pt x="7106" y="15683"/>
                  <a:pt x="8695" y="14090"/>
                  <a:pt x="10660" y="14090"/>
                </a:cubicBezTo>
                <a:lnTo>
                  <a:pt x="21563" y="14090"/>
                </a:lnTo>
                <a:close/>
              </a:path>
            </a:pathLst>
          </a:custGeom>
          <a:solidFill>
            <a:srgbClr val="F38573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741;p39"/>
          <p:cNvSpPr txBox="1"/>
          <p:nvPr/>
        </p:nvSpPr>
        <p:spPr>
          <a:xfrm>
            <a:off x="6463145" y="4651170"/>
            <a:ext cx="12884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 sz="24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742;p39"/>
          <p:cNvSpPr txBox="1"/>
          <p:nvPr/>
        </p:nvSpPr>
        <p:spPr>
          <a:xfrm>
            <a:off x="8165955" y="4648718"/>
            <a:ext cx="15686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property</a:t>
            </a:r>
            <a:endParaRPr sz="24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743;p39"/>
          <p:cNvSpPr txBox="1"/>
          <p:nvPr/>
        </p:nvSpPr>
        <p:spPr>
          <a:xfrm>
            <a:off x="6479134" y="6460634"/>
            <a:ext cx="12884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value</a:t>
            </a:r>
            <a:endParaRPr sz="24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744;p39"/>
          <p:cNvSpPr txBox="1"/>
          <p:nvPr/>
        </p:nvSpPr>
        <p:spPr>
          <a:xfrm>
            <a:off x="8350743" y="6395907"/>
            <a:ext cx="12884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param</a:t>
            </a:r>
            <a:endParaRPr sz="24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" name="Google Shape;745;p39"/>
          <p:cNvSpPr/>
          <p:nvPr/>
        </p:nvSpPr>
        <p:spPr>
          <a:xfrm>
            <a:off x="9932133" y="3938475"/>
            <a:ext cx="440488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Designates the bean for which the property is to be set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" name="Google Shape;746;p39"/>
          <p:cNvSpPr/>
          <p:nvPr/>
        </p:nvSpPr>
        <p:spPr>
          <a:xfrm>
            <a:off x="10110764" y="6245190"/>
            <a:ext cx="321038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Indicates the property to be set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747;p39"/>
          <p:cNvSpPr/>
          <p:nvPr/>
        </p:nvSpPr>
        <p:spPr>
          <a:xfrm>
            <a:off x="2153227" y="6875080"/>
            <a:ext cx="399165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Indicates the value to be assigned to a property 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Google Shape;748;p39"/>
          <p:cNvSpPr/>
          <p:nvPr/>
        </p:nvSpPr>
        <p:spPr>
          <a:xfrm>
            <a:off x="124114" y="4263997"/>
            <a:ext cx="597237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Sets the name of the request parameter whose value the property will receive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46501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5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848933" y="872037"/>
            <a:ext cx="455801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755;p40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jsp:getProperty</a:t>
            </a:r>
            <a:endParaRPr/>
          </a:p>
        </p:txBody>
      </p:sp>
      <p:sp>
        <p:nvSpPr>
          <p:cNvPr id="30" name="Google Shape;756;p40"/>
          <p:cNvSpPr/>
          <p:nvPr/>
        </p:nvSpPr>
        <p:spPr>
          <a:xfrm>
            <a:off x="2153227" y="1397617"/>
            <a:ext cx="119495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jsp:getProperty is used to retrieve the value of a property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757;p40"/>
          <p:cNvSpPr/>
          <p:nvPr/>
        </p:nvSpPr>
        <p:spPr>
          <a:xfrm>
            <a:off x="2153227" y="2044685"/>
            <a:ext cx="2036619" cy="66225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Syntax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" name="Google Shape;758;p40"/>
          <p:cNvSpPr/>
          <p:nvPr/>
        </p:nvSpPr>
        <p:spPr>
          <a:xfrm>
            <a:off x="7921393" y="5052386"/>
            <a:ext cx="2694361" cy="2693997"/>
          </a:xfrm>
          <a:custGeom>
            <a:avLst/>
            <a:gdLst/>
            <a:ahLst/>
            <a:cxnLst/>
            <a:rect l="l" t="t" r="r" b="b"/>
            <a:pathLst>
              <a:path w="21563" h="21563" extrusionOk="0">
                <a:moveTo>
                  <a:pt x="0" y="7470"/>
                </a:moveTo>
                <a:lnTo>
                  <a:pt x="0" y="19383"/>
                </a:lnTo>
                <a:cubicBezTo>
                  <a:pt x="0" y="20586"/>
                  <a:pt x="976" y="21563"/>
                  <a:pt x="2179" y="21563"/>
                </a:cubicBezTo>
                <a:lnTo>
                  <a:pt x="11912" y="21563"/>
                </a:lnTo>
                <a:cubicBezTo>
                  <a:pt x="13115" y="21563"/>
                  <a:pt x="14091" y="20586"/>
                  <a:pt x="14091" y="19383"/>
                </a:cubicBezTo>
                <a:lnTo>
                  <a:pt x="14091" y="10661"/>
                </a:lnTo>
                <a:cubicBezTo>
                  <a:pt x="14091" y="8699"/>
                  <a:pt x="15681" y="7107"/>
                  <a:pt x="17645" y="7107"/>
                </a:cubicBezTo>
                <a:lnTo>
                  <a:pt x="17930" y="7107"/>
                </a:lnTo>
                <a:cubicBezTo>
                  <a:pt x="19851" y="7107"/>
                  <a:pt x="21527" y="5537"/>
                  <a:pt x="21562" y="3619"/>
                </a:cubicBezTo>
                <a:cubicBezTo>
                  <a:pt x="21600" y="1605"/>
                  <a:pt x="19958" y="-37"/>
                  <a:pt x="17944" y="1"/>
                </a:cubicBezTo>
                <a:cubicBezTo>
                  <a:pt x="16023" y="36"/>
                  <a:pt x="14457" y="1716"/>
                  <a:pt x="14457" y="3634"/>
                </a:cubicBezTo>
                <a:lnTo>
                  <a:pt x="14457" y="3919"/>
                </a:lnTo>
                <a:cubicBezTo>
                  <a:pt x="14457" y="5880"/>
                  <a:pt x="12868" y="7473"/>
                  <a:pt x="10903" y="7473"/>
                </a:cubicBezTo>
                <a:lnTo>
                  <a:pt x="0" y="7473"/>
                </a:lnTo>
                <a:close/>
              </a:path>
            </a:pathLst>
          </a:custGeom>
          <a:solidFill>
            <a:srgbClr val="99D35B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759;p40"/>
          <p:cNvSpPr/>
          <p:nvPr/>
        </p:nvSpPr>
        <p:spPr>
          <a:xfrm>
            <a:off x="6276823" y="4090105"/>
            <a:ext cx="2694363" cy="2694001"/>
          </a:xfrm>
          <a:custGeom>
            <a:avLst/>
            <a:gdLst/>
            <a:ahLst/>
            <a:cxnLst/>
            <a:rect l="l" t="t" r="r" b="b"/>
            <a:pathLst>
              <a:path w="21563" h="21563" extrusionOk="0">
                <a:moveTo>
                  <a:pt x="21563" y="14093"/>
                </a:moveTo>
                <a:lnTo>
                  <a:pt x="21563" y="2180"/>
                </a:lnTo>
                <a:cubicBezTo>
                  <a:pt x="21563" y="977"/>
                  <a:pt x="20587" y="0"/>
                  <a:pt x="19384" y="0"/>
                </a:cubicBezTo>
                <a:lnTo>
                  <a:pt x="9651" y="0"/>
                </a:lnTo>
                <a:cubicBezTo>
                  <a:pt x="8448" y="0"/>
                  <a:pt x="7472" y="977"/>
                  <a:pt x="7472" y="2180"/>
                </a:cubicBezTo>
                <a:lnTo>
                  <a:pt x="7472" y="10902"/>
                </a:lnTo>
                <a:cubicBezTo>
                  <a:pt x="7472" y="12864"/>
                  <a:pt x="5882" y="14456"/>
                  <a:pt x="3918" y="14456"/>
                </a:cubicBezTo>
                <a:lnTo>
                  <a:pt x="3633" y="14456"/>
                </a:lnTo>
                <a:cubicBezTo>
                  <a:pt x="1712" y="14456"/>
                  <a:pt x="36" y="16026"/>
                  <a:pt x="1" y="17944"/>
                </a:cubicBezTo>
                <a:cubicBezTo>
                  <a:pt x="-37" y="19958"/>
                  <a:pt x="1605" y="21600"/>
                  <a:pt x="3619" y="21562"/>
                </a:cubicBezTo>
                <a:cubicBezTo>
                  <a:pt x="5540" y="21527"/>
                  <a:pt x="7106" y="19847"/>
                  <a:pt x="7106" y="17929"/>
                </a:cubicBezTo>
                <a:lnTo>
                  <a:pt x="7106" y="17644"/>
                </a:lnTo>
                <a:cubicBezTo>
                  <a:pt x="7106" y="15683"/>
                  <a:pt x="8695" y="14090"/>
                  <a:pt x="10660" y="14090"/>
                </a:cubicBezTo>
                <a:lnTo>
                  <a:pt x="21563" y="14090"/>
                </a:lnTo>
                <a:close/>
              </a:path>
            </a:pathLst>
          </a:custGeom>
          <a:solidFill>
            <a:srgbClr val="4D7AA3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760;p40"/>
          <p:cNvSpPr txBox="1"/>
          <p:nvPr/>
        </p:nvSpPr>
        <p:spPr>
          <a:xfrm>
            <a:off x="7465866" y="4780668"/>
            <a:ext cx="12884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 sz="24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Google Shape;761;p40"/>
          <p:cNvSpPr txBox="1"/>
          <p:nvPr/>
        </p:nvSpPr>
        <p:spPr>
          <a:xfrm>
            <a:off x="8044345" y="6594159"/>
            <a:ext cx="15686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property</a:t>
            </a:r>
            <a:endParaRPr sz="24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762;p40"/>
          <p:cNvSpPr/>
          <p:nvPr/>
        </p:nvSpPr>
        <p:spPr>
          <a:xfrm>
            <a:off x="9838050" y="6572750"/>
            <a:ext cx="426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Indicates the name of the bean property to be retrieved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Google Shape;763;p40"/>
          <p:cNvSpPr/>
          <p:nvPr/>
        </p:nvSpPr>
        <p:spPr>
          <a:xfrm>
            <a:off x="2108811" y="4626779"/>
            <a:ext cx="493676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Sets the name of the bean whose property needs to be retrieved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764;p40"/>
          <p:cNvSpPr/>
          <p:nvPr/>
        </p:nvSpPr>
        <p:spPr>
          <a:xfrm>
            <a:off x="4583546" y="2313098"/>
            <a:ext cx="975347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&lt;jsp:getProperty name="instanceOfBean" property="propertyName" /&gt;  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47351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5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848933" y="872037"/>
            <a:ext cx="455801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771;p41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jsp:forward</a:t>
            </a:r>
            <a:endParaRPr/>
          </a:p>
        </p:txBody>
      </p:sp>
      <p:sp>
        <p:nvSpPr>
          <p:cNvPr id="15" name="Google Shape;772;p41"/>
          <p:cNvSpPr/>
          <p:nvPr/>
        </p:nvSpPr>
        <p:spPr>
          <a:xfrm>
            <a:off x="2153227" y="1397617"/>
            <a:ext cx="1194954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jsp:forward is used to terminate the action of the current page and forward the request to another static page or a Java servlet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773;p41"/>
          <p:cNvSpPr/>
          <p:nvPr/>
        </p:nvSpPr>
        <p:spPr>
          <a:xfrm>
            <a:off x="2556163" y="2404181"/>
            <a:ext cx="2036619" cy="66225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Syntax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774;p41"/>
          <p:cNvSpPr/>
          <p:nvPr/>
        </p:nvSpPr>
        <p:spPr>
          <a:xfrm>
            <a:off x="6121401" y="2404181"/>
            <a:ext cx="975347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&lt;jsp:forward page = "Relative URL" /&gt;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775;p41"/>
          <p:cNvSpPr/>
          <p:nvPr/>
        </p:nvSpPr>
        <p:spPr>
          <a:xfrm>
            <a:off x="4934169" y="3869776"/>
            <a:ext cx="10263820" cy="186049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&lt;jsp:forward page="includetest.jsp" /&gt;</a:t>
            </a: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" name="Google Shape;776;p41"/>
          <p:cNvSpPr/>
          <p:nvPr/>
        </p:nvSpPr>
        <p:spPr>
          <a:xfrm>
            <a:off x="2556162" y="4468897"/>
            <a:ext cx="2036619" cy="662252"/>
          </a:xfrm>
          <a:prstGeom prst="roundRect">
            <a:avLst>
              <a:gd name="adj" fmla="val 16667"/>
            </a:avLst>
          </a:prstGeom>
          <a:solidFill>
            <a:srgbClr val="4A78A1"/>
          </a:solidFill>
          <a:ln w="25400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091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5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848933" y="872037"/>
            <a:ext cx="455801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783;p4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jsp:plugin</a:t>
            </a:r>
            <a:endParaRPr/>
          </a:p>
        </p:txBody>
      </p:sp>
      <p:sp>
        <p:nvSpPr>
          <p:cNvPr id="11" name="Google Shape;784;p42"/>
          <p:cNvSpPr/>
          <p:nvPr/>
        </p:nvSpPr>
        <p:spPr>
          <a:xfrm>
            <a:off x="2153227" y="1397617"/>
            <a:ext cx="119495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jsp:plugin is used to insert Java components into a JSP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785;p42"/>
          <p:cNvSpPr/>
          <p:nvPr/>
        </p:nvSpPr>
        <p:spPr>
          <a:xfrm>
            <a:off x="1529772" y="3383263"/>
            <a:ext cx="13196455" cy="3047198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&lt;jsp:plugin type="applet" code="MyApplet.class" codebase="applet"  height="300" width="300"&gt;    &lt;jsp:params&gt;  &lt;jsp:param name="productId" value="19337" /&gt;    &lt;/jsp:params&gt;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&lt;jsp:fallback&gt; Plugins are not supported in this browser.   &lt;/jsp:fallback&gt;&lt;/jsp:plugin&gt;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786;p42"/>
          <p:cNvSpPr/>
          <p:nvPr/>
        </p:nvSpPr>
        <p:spPr>
          <a:xfrm>
            <a:off x="6997787" y="2216985"/>
            <a:ext cx="2036619" cy="662252"/>
          </a:xfrm>
          <a:prstGeom prst="roundRect">
            <a:avLst>
              <a:gd name="adj" fmla="val 16667"/>
            </a:avLst>
          </a:prstGeom>
          <a:solidFill>
            <a:srgbClr val="4A78A1"/>
          </a:solidFill>
          <a:ln w="25400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83809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5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848933" y="872037"/>
            <a:ext cx="455801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93;p43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jsp:text</a:t>
            </a:r>
            <a:endParaRPr/>
          </a:p>
        </p:txBody>
      </p:sp>
      <p:sp>
        <p:nvSpPr>
          <p:cNvPr id="9" name="Google Shape;794;p43"/>
          <p:cNvSpPr/>
          <p:nvPr/>
        </p:nvSpPr>
        <p:spPr>
          <a:xfrm>
            <a:off x="2153227" y="1397617"/>
            <a:ext cx="119495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jsp:text is used to write the template text in JSP pages and documents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795;p43"/>
          <p:cNvSpPr/>
          <p:nvPr/>
        </p:nvSpPr>
        <p:spPr>
          <a:xfrm>
            <a:off x="1896917" y="2423954"/>
            <a:ext cx="2036700" cy="662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Syntax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796;p43"/>
          <p:cNvSpPr/>
          <p:nvPr/>
        </p:nvSpPr>
        <p:spPr>
          <a:xfrm>
            <a:off x="4336473" y="4353670"/>
            <a:ext cx="10263900" cy="17076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&lt;jsp:text&gt;  &lt;![CDATA[&lt;/ending&gt;]]&gt;&lt;/jsp:text&gt;</a:t>
            </a: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" name="Google Shape;797;p43"/>
          <p:cNvSpPr/>
          <p:nvPr/>
        </p:nvSpPr>
        <p:spPr>
          <a:xfrm>
            <a:off x="1896917" y="4876407"/>
            <a:ext cx="2036700" cy="662400"/>
          </a:xfrm>
          <a:prstGeom prst="roundRect">
            <a:avLst>
              <a:gd name="adj" fmla="val 16667"/>
            </a:avLst>
          </a:prstGeom>
          <a:solidFill>
            <a:srgbClr val="4A78A1"/>
          </a:solidFill>
          <a:ln w="25400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798;p43"/>
          <p:cNvSpPr/>
          <p:nvPr/>
        </p:nvSpPr>
        <p:spPr>
          <a:xfrm>
            <a:off x="4668605" y="2585803"/>
            <a:ext cx="460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200"/>
              <a:buFont typeface="Open Sans"/>
              <a:buNone/>
            </a:pPr>
            <a:r>
              <a:rPr lang="en-US" sz="2200" b="0" i="0" u="none" strike="noStrike" cap="none">
                <a:solidFill>
                  <a:srgbClr val="313131"/>
                </a:solidFill>
                <a:latin typeface="Open Sans"/>
                <a:ea typeface="Open Sans"/>
                <a:cs typeface="Open Sans"/>
                <a:sym typeface="Open Sans"/>
              </a:rPr>
              <a:t>&lt;jsp:text&gt;Template data&lt;/jsp:text&gt;</a:t>
            </a: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6211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5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2216787" y="872037"/>
            <a:ext cx="11822305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805;p44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jsp:element, jsp:attribute, and jsp:body</a:t>
            </a:r>
            <a:endParaRPr/>
          </a:p>
        </p:txBody>
      </p:sp>
      <p:sp>
        <p:nvSpPr>
          <p:cNvPr id="19" name="Google Shape;806;p44"/>
          <p:cNvSpPr/>
          <p:nvPr/>
        </p:nvSpPr>
        <p:spPr>
          <a:xfrm>
            <a:off x="1487775" y="1397625"/>
            <a:ext cx="13490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&lt;jsp:element&gt;, &lt;jsp:attribute&gt;, and &lt;jsp:body&gt; actions are used to define XML elements dynamically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807;p44"/>
          <p:cNvSpPr/>
          <p:nvPr/>
        </p:nvSpPr>
        <p:spPr>
          <a:xfrm>
            <a:off x="997528" y="3094298"/>
            <a:ext cx="14553668" cy="5040001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&lt;jsp:element name="a"&gt;  &lt;jsp:attribute name="href"&gt;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&lt;c:url value="https://www.microsoft.com" /&gt;  &lt;/jsp:attribute&gt;&lt;/jsp:element&gt;&lt;jsp:plugin type="applet" code="MyApplet.class"   codebase="applet" &gt;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&lt;jsp:attribute name="width"&gt;160&lt;/jsp:attribute&gt;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&lt;jsp:attribute name="height"&gt;150&lt;/jsp:attribute&gt;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&lt;jsp:body&gt;    &lt;jsp:params&gt;      &lt;jsp:param name="productId" value="123413" /&gt;    &lt;/jsp:params&gt;    &lt;jsp:fallback&gt;      Plugin tag not supported by browser.    &lt;/jsp:fallback&gt;  &lt;/jsp:body&gt;&lt;/jsp:plugin&gt;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808;p44"/>
          <p:cNvSpPr/>
          <p:nvPr/>
        </p:nvSpPr>
        <p:spPr>
          <a:xfrm>
            <a:off x="6997787" y="1986554"/>
            <a:ext cx="2036619" cy="662252"/>
          </a:xfrm>
          <a:prstGeom prst="roundRect">
            <a:avLst>
              <a:gd name="adj" fmla="val 16667"/>
            </a:avLst>
          </a:prstGeom>
          <a:solidFill>
            <a:srgbClr val="4A78A1"/>
          </a:solidFill>
          <a:ln w="25400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59615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9"/>
          <p:cNvSpPr txBox="1">
            <a:spLocks noGrp="1"/>
          </p:cNvSpPr>
          <p:nvPr>
            <p:ph type="title"/>
          </p:nvPr>
        </p:nvSpPr>
        <p:spPr>
          <a:xfrm>
            <a:off x="596200" y="481472"/>
            <a:ext cx="149486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US" sz="2800"/>
              <a:t>Assisted Practice</a:t>
            </a:r>
            <a:endParaRPr sz="2800"/>
          </a:p>
        </p:txBody>
      </p:sp>
      <p:sp>
        <p:nvSpPr>
          <p:cNvPr id="574" name="Google Shape;574;p49"/>
          <p:cNvSpPr txBox="1">
            <a:spLocks noGrp="1"/>
          </p:cNvSpPr>
          <p:nvPr>
            <p:ph type="body" idx="1"/>
          </p:nvPr>
        </p:nvSpPr>
        <p:spPr>
          <a:xfrm>
            <a:off x="755455" y="3143969"/>
            <a:ext cx="14515789" cy="87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>
              <a:buClr>
                <a:srgbClr val="000000"/>
              </a:buClr>
              <a:buSzPts val="2200"/>
              <a:buNone/>
            </a:pPr>
            <a:r>
              <a:rPr lang="en-IN" b="1" dirty="0"/>
              <a:t>Problem Statement: </a:t>
            </a:r>
            <a:endParaRPr lang="en-IN" dirty="0"/>
          </a:p>
          <a:p>
            <a:pPr marL="50800" lvl="0" indent="0">
              <a:buClr>
                <a:srgbClr val="000000"/>
              </a:buClr>
              <a:buSzPts val="2200"/>
              <a:buNone/>
            </a:pPr>
            <a:r>
              <a:rPr lang="en-IN" dirty="0"/>
              <a:t>Write a program to demonstrate the use of JSP action tags.</a:t>
            </a:r>
          </a:p>
        </p:txBody>
      </p:sp>
      <p:sp>
        <p:nvSpPr>
          <p:cNvPr id="575" name="Google Shape;575;p49"/>
          <p:cNvSpPr txBox="1"/>
          <p:nvPr/>
        </p:nvSpPr>
        <p:spPr>
          <a:xfrm>
            <a:off x="12407201" y="1478759"/>
            <a:ext cx="2966150" cy="87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rPr>
              <a:t>Duration: 45 Min.</a:t>
            </a:r>
            <a:endParaRPr dirty="0"/>
          </a:p>
        </p:txBody>
      </p:sp>
      <p:sp>
        <p:nvSpPr>
          <p:cNvPr id="576" name="Google Shape;576;p49"/>
          <p:cNvSpPr txBox="1"/>
          <p:nvPr/>
        </p:nvSpPr>
        <p:spPr>
          <a:xfrm>
            <a:off x="596200" y="1395872"/>
            <a:ext cx="8248255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3F3F3F"/>
              </a:buClr>
              <a:buSzPts val="32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JSP Action Tags</a:t>
            </a:r>
            <a:endParaRPr sz="2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37038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0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Assisted Practice: Guidelines </a:t>
            </a:r>
            <a:endParaRPr/>
          </a:p>
        </p:txBody>
      </p:sp>
      <p:pic>
        <p:nvPicPr>
          <p:cNvPr id="582" name="Google Shape;582;p50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 rot="10800000" flipH="1">
            <a:off x="3251200" y="861595"/>
            <a:ext cx="9753600" cy="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0"/>
          <p:cNvSpPr txBox="1">
            <a:spLocks noGrp="1"/>
          </p:cNvSpPr>
          <p:nvPr>
            <p:ph type="body" idx="1"/>
          </p:nvPr>
        </p:nvSpPr>
        <p:spPr>
          <a:xfrm>
            <a:off x="945352" y="1194017"/>
            <a:ext cx="14725572" cy="3719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lnSpc>
                <a:spcPct val="250000"/>
              </a:lnSpc>
              <a:spcBef>
                <a:spcPts val="0"/>
              </a:spcBef>
            </a:pPr>
            <a:r>
              <a:rPr lang="en-IN" dirty="0"/>
              <a:t>Steps to demonstrate JSP action tags:</a:t>
            </a: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a Java project in your IDE. 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Write a program in Java to demonstrate the use of JSP action tags.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Initialize the .git file.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Add and commit the program files.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Push the code to your </a:t>
            </a:r>
            <a:r>
              <a:rPr lang="en-IN" dirty="0" err="1"/>
              <a:t>GitHub</a:t>
            </a:r>
            <a:r>
              <a:rPr lang="en-IN" dirty="0"/>
              <a:t> repository.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0782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6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indent="0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JSTL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22;g84a1989c0d_0_0"/>
          <p:cNvSpPr txBox="1"/>
          <p:nvPr/>
        </p:nvSpPr>
        <p:spPr>
          <a:xfrm>
            <a:off x="1638745" y="2458940"/>
            <a:ext cx="43629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JSP life cycle</a:t>
            </a: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223;g84a1989c0d_0_0"/>
          <p:cNvSpPr/>
          <p:nvPr/>
        </p:nvSpPr>
        <p:spPr>
          <a:xfrm>
            <a:off x="1430629" y="2001740"/>
            <a:ext cx="9144000" cy="45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Explain JSP life cycle</a:t>
            </a:r>
            <a:endParaRPr sz="2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224;g84a1989c0d_0_0"/>
          <p:cNvSpPr txBox="1"/>
          <p:nvPr/>
        </p:nvSpPr>
        <p:spPr>
          <a:xfrm>
            <a:off x="1638742" y="3989775"/>
            <a:ext cx="80562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JSP declaration, scriptlet, and expression element</a:t>
            </a: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225;g84a1989c0d_0_0"/>
          <p:cNvSpPr/>
          <p:nvPr/>
        </p:nvSpPr>
        <p:spPr>
          <a:xfrm>
            <a:off x="1430606" y="3481948"/>
            <a:ext cx="9144000" cy="45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Create JSP elements</a:t>
            </a:r>
            <a:endParaRPr sz="2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226;g84a1989c0d_0_0"/>
          <p:cNvSpPr txBox="1"/>
          <p:nvPr/>
        </p:nvSpPr>
        <p:spPr>
          <a:xfrm>
            <a:off x="1727363" y="5732950"/>
            <a:ext cx="5862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JSP standard actions</a:t>
            </a: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227;g84a1989c0d_0_0"/>
          <p:cNvSpPr/>
          <p:nvPr/>
        </p:nvSpPr>
        <p:spPr>
          <a:xfrm>
            <a:off x="1391094" y="5185877"/>
            <a:ext cx="9144000" cy="45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•"/>
            </a:pPr>
            <a:r>
              <a:rPr lang="en-US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Demonstrate JSP standard actions</a:t>
            </a:r>
            <a:endParaRPr sz="2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228;g84a1989c0d_0_0"/>
          <p:cNvSpPr txBox="1"/>
          <p:nvPr/>
        </p:nvSpPr>
        <p:spPr>
          <a:xfrm>
            <a:off x="1727363" y="7333150"/>
            <a:ext cx="5862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JSTL</a:t>
            </a:r>
            <a:endParaRPr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Custom tag libraries</a:t>
            </a: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229;g84a1989c0d_0_0"/>
          <p:cNvSpPr/>
          <p:nvPr/>
        </p:nvSpPr>
        <p:spPr>
          <a:xfrm>
            <a:off x="1391094" y="6786077"/>
            <a:ext cx="9144000" cy="45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•"/>
            </a:pPr>
            <a:r>
              <a:rPr lang="en-US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Use JSTL and custom tag libraries</a:t>
            </a:r>
            <a:endParaRPr sz="2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57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7161418" y="872037"/>
            <a:ext cx="193304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36;p48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JSTL</a:t>
            </a:r>
            <a:endParaRPr/>
          </a:p>
        </p:txBody>
      </p:sp>
      <p:sp>
        <p:nvSpPr>
          <p:cNvPr id="10" name="Google Shape;837;p48"/>
          <p:cNvSpPr/>
          <p:nvPr/>
        </p:nvSpPr>
        <p:spPr>
          <a:xfrm>
            <a:off x="2206575" y="1397625"/>
            <a:ext cx="12615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The JSP Standard Tag Library (JSTL) represents a set of tags to simplify the JSP development.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838;p48"/>
          <p:cNvSpPr/>
          <p:nvPr/>
        </p:nvSpPr>
        <p:spPr>
          <a:xfrm>
            <a:off x="8274410" y="2171448"/>
            <a:ext cx="2540099" cy="3476760"/>
          </a:xfrm>
          <a:custGeom>
            <a:avLst/>
            <a:gdLst/>
            <a:ahLst/>
            <a:cxnLst/>
            <a:rect l="l" t="t" r="r" b="b"/>
            <a:pathLst>
              <a:path w="1524000" h="2085975" extrusionOk="0">
                <a:moveTo>
                  <a:pt x="39053" y="758190"/>
                </a:moveTo>
                <a:cubicBezTo>
                  <a:pt x="445770" y="771525"/>
                  <a:pt x="771525" y="1104900"/>
                  <a:pt x="771525" y="1514475"/>
                </a:cubicBezTo>
                <a:cubicBezTo>
                  <a:pt x="771525" y="1575435"/>
                  <a:pt x="763905" y="1635443"/>
                  <a:pt x="750570" y="1692593"/>
                </a:cubicBezTo>
                <a:lnTo>
                  <a:pt x="941070" y="2091690"/>
                </a:lnTo>
                <a:lnTo>
                  <a:pt x="1417320" y="2085975"/>
                </a:lnTo>
                <a:cubicBezTo>
                  <a:pt x="1489710" y="1909763"/>
                  <a:pt x="1528763" y="1716405"/>
                  <a:pt x="1528763" y="1514475"/>
                </a:cubicBezTo>
                <a:cubicBezTo>
                  <a:pt x="1528763" y="678180"/>
                  <a:pt x="850583" y="0"/>
                  <a:pt x="14288" y="0"/>
                </a:cubicBezTo>
                <a:cubicBezTo>
                  <a:pt x="9525" y="0"/>
                  <a:pt x="4763" y="0"/>
                  <a:pt x="0" y="0"/>
                </a:cubicBezTo>
                <a:lnTo>
                  <a:pt x="261938" y="409575"/>
                </a:lnTo>
                <a:lnTo>
                  <a:pt x="39053" y="758190"/>
                </a:lnTo>
                <a:close/>
              </a:path>
            </a:pathLst>
          </a:custGeom>
          <a:solidFill>
            <a:srgbClr val="9FDE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839;p48"/>
          <p:cNvSpPr/>
          <p:nvPr/>
        </p:nvSpPr>
        <p:spPr>
          <a:xfrm>
            <a:off x="5774000" y="2185735"/>
            <a:ext cx="2667104" cy="3841900"/>
          </a:xfrm>
          <a:custGeom>
            <a:avLst/>
            <a:gdLst/>
            <a:ahLst/>
            <a:cxnLst/>
            <a:rect l="l" t="t" r="r" b="b"/>
            <a:pathLst>
              <a:path w="1600200" h="2305050" extrusionOk="0">
                <a:moveTo>
                  <a:pt x="818198" y="1803083"/>
                </a:moveTo>
                <a:cubicBezTo>
                  <a:pt x="779145" y="1711643"/>
                  <a:pt x="757238" y="1611630"/>
                  <a:pt x="757238" y="1505903"/>
                </a:cubicBezTo>
                <a:cubicBezTo>
                  <a:pt x="757238" y="1135380"/>
                  <a:pt x="1022985" y="827723"/>
                  <a:pt x="1374458" y="762000"/>
                </a:cubicBezTo>
                <a:lnTo>
                  <a:pt x="1604963" y="401003"/>
                </a:lnTo>
                <a:lnTo>
                  <a:pt x="1348740" y="0"/>
                </a:lnTo>
                <a:cubicBezTo>
                  <a:pt x="590550" y="82868"/>
                  <a:pt x="0" y="725805"/>
                  <a:pt x="0" y="1505903"/>
                </a:cubicBezTo>
                <a:cubicBezTo>
                  <a:pt x="0" y="1803083"/>
                  <a:pt x="85725" y="2080260"/>
                  <a:pt x="233363" y="2313623"/>
                </a:cubicBezTo>
                <a:lnTo>
                  <a:pt x="366713" y="1866900"/>
                </a:lnTo>
                <a:lnTo>
                  <a:pt x="818198" y="1803083"/>
                </a:lnTo>
                <a:close/>
              </a:path>
            </a:pathLst>
          </a:custGeom>
          <a:solidFill>
            <a:srgbClr val="FAC3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840;p48"/>
          <p:cNvSpPr/>
          <p:nvPr/>
        </p:nvSpPr>
        <p:spPr>
          <a:xfrm>
            <a:off x="6324885" y="5278306"/>
            <a:ext cx="4191163" cy="1936825"/>
          </a:xfrm>
          <a:custGeom>
            <a:avLst/>
            <a:gdLst/>
            <a:ahLst/>
            <a:cxnLst/>
            <a:rect l="l" t="t" r="r" b="b"/>
            <a:pathLst>
              <a:path w="2514600" h="1162050" extrusionOk="0">
                <a:moveTo>
                  <a:pt x="1855470" y="0"/>
                </a:moveTo>
                <a:cubicBezTo>
                  <a:pt x="1728788" y="241935"/>
                  <a:pt x="1476375" y="407670"/>
                  <a:pt x="1183958" y="407670"/>
                </a:cubicBezTo>
                <a:cubicBezTo>
                  <a:pt x="922020" y="407670"/>
                  <a:pt x="690562" y="274320"/>
                  <a:pt x="554355" y="71438"/>
                </a:cubicBezTo>
                <a:lnTo>
                  <a:pt x="139065" y="131445"/>
                </a:lnTo>
                <a:lnTo>
                  <a:pt x="0" y="595313"/>
                </a:lnTo>
                <a:cubicBezTo>
                  <a:pt x="277178" y="942975"/>
                  <a:pt x="704850" y="1164908"/>
                  <a:pt x="1183005" y="1164908"/>
                </a:cubicBezTo>
                <a:cubicBezTo>
                  <a:pt x="1764983" y="1164908"/>
                  <a:pt x="2269808" y="836295"/>
                  <a:pt x="2523173" y="355283"/>
                </a:cubicBezTo>
                <a:lnTo>
                  <a:pt x="2025967" y="360998"/>
                </a:lnTo>
                <a:lnTo>
                  <a:pt x="1855470" y="0"/>
                </a:lnTo>
                <a:close/>
              </a:path>
            </a:pathLst>
          </a:custGeom>
          <a:solidFill>
            <a:srgbClr val="F385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841;p48"/>
          <p:cNvSpPr txBox="1"/>
          <p:nvPr/>
        </p:nvSpPr>
        <p:spPr>
          <a:xfrm>
            <a:off x="7359072" y="4919165"/>
            <a:ext cx="187036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JSTL Advantages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" name="Google Shape;842;p48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4500" y="3711383"/>
            <a:ext cx="1151931" cy="1151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843;p48" descr="A close up of a 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2383" y="3283663"/>
            <a:ext cx="1044126" cy="104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844;p48" descr="A close up of a 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44459" y="3414319"/>
            <a:ext cx="947851" cy="9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45;p48" descr="A close up of a logo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73511" y="6171530"/>
            <a:ext cx="935185" cy="93518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846;p48"/>
          <p:cNvSpPr/>
          <p:nvPr/>
        </p:nvSpPr>
        <p:spPr>
          <a:xfrm>
            <a:off x="3551754" y="2983432"/>
            <a:ext cx="253062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Fast development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847;p48"/>
          <p:cNvSpPr/>
          <p:nvPr/>
        </p:nvSpPr>
        <p:spPr>
          <a:xfrm>
            <a:off x="10941514" y="3425167"/>
            <a:ext cx="236795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Code Reusability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848;p48"/>
          <p:cNvSpPr/>
          <p:nvPr/>
        </p:nvSpPr>
        <p:spPr>
          <a:xfrm>
            <a:off x="6082375" y="7337828"/>
            <a:ext cx="5108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Elimination of the use of scriptlet tag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58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094583" y="872037"/>
            <a:ext cx="6066713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855;p49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JSTL Classification</a:t>
            </a:r>
            <a:endParaRPr/>
          </a:p>
        </p:txBody>
      </p:sp>
      <p:grpSp>
        <p:nvGrpSpPr>
          <p:cNvPr id="30" name="Google Shape;856;p49"/>
          <p:cNvGrpSpPr/>
          <p:nvPr/>
        </p:nvGrpSpPr>
        <p:grpSpPr>
          <a:xfrm>
            <a:off x="3775028" y="1743154"/>
            <a:ext cx="8705943" cy="5657692"/>
            <a:chOff x="3118912" y="1659391"/>
            <a:chExt cx="10019129" cy="6511086"/>
          </a:xfrm>
        </p:grpSpPr>
        <p:sp>
          <p:nvSpPr>
            <p:cNvPr id="31" name="Google Shape;857;p49"/>
            <p:cNvSpPr/>
            <p:nvPr/>
          </p:nvSpPr>
          <p:spPr>
            <a:xfrm rot="10800000">
              <a:off x="4788772" y="1659394"/>
              <a:ext cx="3339709" cy="3728569"/>
            </a:xfrm>
            <a:custGeom>
              <a:avLst/>
              <a:gdLst/>
              <a:ahLst/>
              <a:cxnLst/>
              <a:rect l="l" t="t" r="r" b="b"/>
              <a:pathLst>
                <a:path w="2032423" h="2269069" extrusionOk="0">
                  <a:moveTo>
                    <a:pt x="1016211" y="2269069"/>
                  </a:moveTo>
                  <a:lnTo>
                    <a:pt x="0" y="1701802"/>
                  </a:lnTo>
                  <a:lnTo>
                    <a:pt x="0" y="1412649"/>
                  </a:lnTo>
                  <a:lnTo>
                    <a:pt x="43511" y="1408263"/>
                  </a:lnTo>
                  <a:cubicBezTo>
                    <a:pt x="170830" y="1382209"/>
                    <a:pt x="266604" y="1269557"/>
                    <a:pt x="266604" y="1134537"/>
                  </a:cubicBezTo>
                  <a:cubicBezTo>
                    <a:pt x="266604" y="999517"/>
                    <a:pt x="170830" y="886865"/>
                    <a:pt x="43511" y="860812"/>
                  </a:cubicBezTo>
                  <a:lnTo>
                    <a:pt x="0" y="856425"/>
                  </a:lnTo>
                  <a:lnTo>
                    <a:pt x="0" y="567268"/>
                  </a:lnTo>
                  <a:lnTo>
                    <a:pt x="1016212" y="1"/>
                  </a:lnTo>
                  <a:lnTo>
                    <a:pt x="1279671" y="147068"/>
                  </a:lnTo>
                  <a:lnTo>
                    <a:pt x="1292634" y="123186"/>
                  </a:lnTo>
                  <a:cubicBezTo>
                    <a:pt x="1342844" y="48865"/>
                    <a:pt x="1427875" y="0"/>
                    <a:pt x="1524318" y="0"/>
                  </a:cubicBezTo>
                  <a:cubicBezTo>
                    <a:pt x="1678627" y="0"/>
                    <a:pt x="1803720" y="125093"/>
                    <a:pt x="1803720" y="279402"/>
                  </a:cubicBezTo>
                  <a:cubicBezTo>
                    <a:pt x="1803720" y="317979"/>
                    <a:pt x="1795902" y="354731"/>
                    <a:pt x="1781763" y="388158"/>
                  </a:cubicBezTo>
                  <a:lnTo>
                    <a:pt x="1765439" y="418233"/>
                  </a:lnTo>
                  <a:lnTo>
                    <a:pt x="2032423" y="567268"/>
                  </a:lnTo>
                  <a:lnTo>
                    <a:pt x="2032423" y="1701802"/>
                  </a:lnTo>
                  <a:close/>
                </a:path>
              </a:pathLst>
            </a:custGeom>
            <a:solidFill>
              <a:srgbClr val="4D7AA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858;p49"/>
            <p:cNvSpPr/>
            <p:nvPr/>
          </p:nvSpPr>
          <p:spPr>
            <a:xfrm rot="10800000">
              <a:off x="7690393" y="1659391"/>
              <a:ext cx="3777795" cy="3728567"/>
            </a:xfrm>
            <a:custGeom>
              <a:avLst/>
              <a:gdLst/>
              <a:ahLst/>
              <a:cxnLst/>
              <a:rect l="l" t="t" r="r" b="b"/>
              <a:pathLst>
                <a:path w="2299026" h="2269068" extrusionOk="0">
                  <a:moveTo>
                    <a:pt x="1016211" y="2269068"/>
                  </a:moveTo>
                  <a:lnTo>
                    <a:pt x="0" y="1701801"/>
                  </a:lnTo>
                  <a:lnTo>
                    <a:pt x="0" y="567267"/>
                  </a:lnTo>
                  <a:lnTo>
                    <a:pt x="266985" y="418232"/>
                  </a:lnTo>
                  <a:lnTo>
                    <a:pt x="276421" y="435616"/>
                  </a:lnTo>
                  <a:cubicBezTo>
                    <a:pt x="326631" y="509938"/>
                    <a:pt x="411662" y="558802"/>
                    <a:pt x="508105" y="558802"/>
                  </a:cubicBezTo>
                  <a:cubicBezTo>
                    <a:pt x="662414" y="558802"/>
                    <a:pt x="787507" y="433709"/>
                    <a:pt x="787507" y="279400"/>
                  </a:cubicBezTo>
                  <a:cubicBezTo>
                    <a:pt x="787507" y="240823"/>
                    <a:pt x="779689" y="204072"/>
                    <a:pt x="765550" y="170644"/>
                  </a:cubicBezTo>
                  <a:lnTo>
                    <a:pt x="752753" y="147067"/>
                  </a:lnTo>
                  <a:lnTo>
                    <a:pt x="1016212" y="0"/>
                  </a:lnTo>
                  <a:lnTo>
                    <a:pt x="2032423" y="567267"/>
                  </a:lnTo>
                  <a:lnTo>
                    <a:pt x="2032423" y="856422"/>
                  </a:lnTo>
                  <a:lnTo>
                    <a:pt x="2075933" y="860809"/>
                  </a:lnTo>
                  <a:cubicBezTo>
                    <a:pt x="2203252" y="886862"/>
                    <a:pt x="2299026" y="999514"/>
                    <a:pt x="2299026" y="1134534"/>
                  </a:cubicBezTo>
                  <a:cubicBezTo>
                    <a:pt x="2299026" y="1269554"/>
                    <a:pt x="2203252" y="1382206"/>
                    <a:pt x="2075933" y="1408260"/>
                  </a:cubicBezTo>
                  <a:lnTo>
                    <a:pt x="2032423" y="1412646"/>
                  </a:lnTo>
                  <a:lnTo>
                    <a:pt x="2032423" y="1701801"/>
                  </a:lnTo>
                  <a:close/>
                </a:path>
              </a:pathLst>
            </a:custGeom>
            <a:solidFill>
              <a:srgbClr val="F3857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859;p49"/>
            <p:cNvSpPr/>
            <p:nvPr/>
          </p:nvSpPr>
          <p:spPr>
            <a:xfrm rot="10800000">
              <a:off x="9798332" y="4441910"/>
              <a:ext cx="3339709" cy="3728567"/>
            </a:xfrm>
            <a:custGeom>
              <a:avLst/>
              <a:gdLst/>
              <a:ahLst/>
              <a:cxnLst/>
              <a:rect l="l" t="t" r="r" b="b"/>
              <a:pathLst>
                <a:path w="2032423" h="2269068" extrusionOk="0">
                  <a:moveTo>
                    <a:pt x="1016211" y="2269068"/>
                  </a:moveTo>
                  <a:lnTo>
                    <a:pt x="0" y="1701801"/>
                  </a:lnTo>
                  <a:lnTo>
                    <a:pt x="0" y="567267"/>
                  </a:lnTo>
                  <a:lnTo>
                    <a:pt x="1016212" y="0"/>
                  </a:lnTo>
                  <a:lnTo>
                    <a:pt x="2032423" y="567267"/>
                  </a:lnTo>
                  <a:lnTo>
                    <a:pt x="2032423" y="855133"/>
                  </a:lnTo>
                  <a:lnTo>
                    <a:pt x="1976116" y="860810"/>
                  </a:lnTo>
                  <a:cubicBezTo>
                    <a:pt x="1848798" y="886863"/>
                    <a:pt x="1753023" y="999515"/>
                    <a:pt x="1753023" y="1134535"/>
                  </a:cubicBezTo>
                  <a:cubicBezTo>
                    <a:pt x="1753023" y="1269555"/>
                    <a:pt x="1848798" y="1382207"/>
                    <a:pt x="1976116" y="1408261"/>
                  </a:cubicBezTo>
                  <a:lnTo>
                    <a:pt x="2032423" y="1413937"/>
                  </a:lnTo>
                  <a:lnTo>
                    <a:pt x="2032423" y="1701801"/>
                  </a:lnTo>
                  <a:lnTo>
                    <a:pt x="1772490" y="1846901"/>
                  </a:lnTo>
                  <a:lnTo>
                    <a:pt x="1781761" y="1863982"/>
                  </a:lnTo>
                  <a:cubicBezTo>
                    <a:pt x="1795900" y="1897410"/>
                    <a:pt x="1803718" y="1934161"/>
                    <a:pt x="1803718" y="1972738"/>
                  </a:cubicBezTo>
                  <a:cubicBezTo>
                    <a:pt x="1803718" y="2127047"/>
                    <a:pt x="1678625" y="2252140"/>
                    <a:pt x="1524316" y="2252140"/>
                  </a:cubicBezTo>
                  <a:cubicBezTo>
                    <a:pt x="1427873" y="2252140"/>
                    <a:pt x="1342842" y="2203276"/>
                    <a:pt x="1292632" y="2128954"/>
                  </a:cubicBezTo>
                  <a:lnTo>
                    <a:pt x="1286721" y="2118065"/>
                  </a:lnTo>
                  <a:close/>
                </a:path>
              </a:pathLst>
            </a:custGeom>
            <a:solidFill>
              <a:srgbClr val="FAC36F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860;p49"/>
            <p:cNvSpPr/>
            <p:nvPr/>
          </p:nvSpPr>
          <p:spPr>
            <a:xfrm rot="10800000">
              <a:off x="6458622" y="4441910"/>
              <a:ext cx="3798825" cy="3728567"/>
            </a:xfrm>
            <a:custGeom>
              <a:avLst/>
              <a:gdLst/>
              <a:ahLst/>
              <a:cxnLst/>
              <a:rect l="l" t="t" r="r" b="b"/>
              <a:pathLst>
                <a:path w="2311824" h="2269068" extrusionOk="0">
                  <a:moveTo>
                    <a:pt x="1295612" y="2269068"/>
                  </a:moveTo>
                  <a:lnTo>
                    <a:pt x="279401" y="1701801"/>
                  </a:lnTo>
                  <a:lnTo>
                    <a:pt x="279401" y="1413937"/>
                  </a:lnTo>
                  <a:lnTo>
                    <a:pt x="223093" y="1408261"/>
                  </a:lnTo>
                  <a:cubicBezTo>
                    <a:pt x="95774" y="1382207"/>
                    <a:pt x="0" y="1269555"/>
                    <a:pt x="0" y="1134535"/>
                  </a:cubicBezTo>
                  <a:cubicBezTo>
                    <a:pt x="0" y="999515"/>
                    <a:pt x="95774" y="886863"/>
                    <a:pt x="223093" y="860810"/>
                  </a:cubicBezTo>
                  <a:lnTo>
                    <a:pt x="279401" y="855133"/>
                  </a:lnTo>
                  <a:lnTo>
                    <a:pt x="279401" y="567267"/>
                  </a:lnTo>
                  <a:lnTo>
                    <a:pt x="1295613" y="0"/>
                  </a:lnTo>
                  <a:lnTo>
                    <a:pt x="2311824" y="567267"/>
                  </a:lnTo>
                  <a:lnTo>
                    <a:pt x="2311824" y="855133"/>
                  </a:lnTo>
                  <a:lnTo>
                    <a:pt x="2255517" y="860810"/>
                  </a:lnTo>
                  <a:cubicBezTo>
                    <a:pt x="2128199" y="886863"/>
                    <a:pt x="2032424" y="999515"/>
                    <a:pt x="2032424" y="1134535"/>
                  </a:cubicBezTo>
                  <a:cubicBezTo>
                    <a:pt x="2032424" y="1269555"/>
                    <a:pt x="2128199" y="1382207"/>
                    <a:pt x="2255517" y="1408261"/>
                  </a:cubicBezTo>
                  <a:lnTo>
                    <a:pt x="2311824" y="1413937"/>
                  </a:lnTo>
                  <a:lnTo>
                    <a:pt x="2311824" y="1701801"/>
                  </a:lnTo>
                  <a:close/>
                </a:path>
              </a:pathLst>
            </a:custGeom>
            <a:solidFill>
              <a:srgbClr val="99D35B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861;p49"/>
            <p:cNvSpPr/>
            <p:nvPr/>
          </p:nvSpPr>
          <p:spPr>
            <a:xfrm>
              <a:off x="3118912" y="4441910"/>
              <a:ext cx="3798825" cy="3728567"/>
            </a:xfrm>
            <a:custGeom>
              <a:avLst/>
              <a:gdLst/>
              <a:ahLst/>
              <a:cxnLst/>
              <a:rect l="l" t="t" r="r" b="b"/>
              <a:pathLst>
                <a:path w="2311824" h="2269068" extrusionOk="0">
                  <a:moveTo>
                    <a:pt x="1016212" y="0"/>
                  </a:moveTo>
                  <a:lnTo>
                    <a:pt x="1286724" y="151005"/>
                  </a:lnTo>
                  <a:lnTo>
                    <a:pt x="1266875" y="187574"/>
                  </a:lnTo>
                  <a:cubicBezTo>
                    <a:pt x="1252737" y="221002"/>
                    <a:pt x="1244918" y="257753"/>
                    <a:pt x="1244918" y="296330"/>
                  </a:cubicBezTo>
                  <a:cubicBezTo>
                    <a:pt x="1244918" y="450639"/>
                    <a:pt x="1370011" y="575732"/>
                    <a:pt x="1524320" y="575732"/>
                  </a:cubicBezTo>
                  <a:cubicBezTo>
                    <a:pt x="1620763" y="575732"/>
                    <a:pt x="1705794" y="526868"/>
                    <a:pt x="1756005" y="452546"/>
                  </a:cubicBezTo>
                  <a:lnTo>
                    <a:pt x="1772493" y="422169"/>
                  </a:lnTo>
                  <a:lnTo>
                    <a:pt x="2032423" y="567267"/>
                  </a:lnTo>
                  <a:lnTo>
                    <a:pt x="2032423" y="855131"/>
                  </a:lnTo>
                  <a:lnTo>
                    <a:pt x="2088731" y="860808"/>
                  </a:lnTo>
                  <a:cubicBezTo>
                    <a:pt x="2216050" y="886861"/>
                    <a:pt x="2311824" y="999513"/>
                    <a:pt x="2311824" y="1134533"/>
                  </a:cubicBezTo>
                  <a:cubicBezTo>
                    <a:pt x="2311824" y="1269553"/>
                    <a:pt x="2216050" y="1382205"/>
                    <a:pt x="2088731" y="1408259"/>
                  </a:cubicBezTo>
                  <a:lnTo>
                    <a:pt x="2032423" y="1413935"/>
                  </a:lnTo>
                  <a:lnTo>
                    <a:pt x="2032423" y="1701801"/>
                  </a:lnTo>
                  <a:lnTo>
                    <a:pt x="1016211" y="2269068"/>
                  </a:lnTo>
                  <a:lnTo>
                    <a:pt x="0" y="1701801"/>
                  </a:lnTo>
                  <a:lnTo>
                    <a:pt x="0" y="567267"/>
                  </a:lnTo>
                  <a:close/>
                </a:path>
              </a:pathLst>
            </a:custGeom>
            <a:solidFill>
              <a:srgbClr val="9FDEF0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862;p49"/>
          <p:cNvSpPr txBox="1"/>
          <p:nvPr/>
        </p:nvSpPr>
        <p:spPr>
          <a:xfrm>
            <a:off x="5262101" y="3153036"/>
            <a:ext cx="26600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Core Tags</a:t>
            </a:r>
            <a:endParaRPr sz="24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863;p49"/>
          <p:cNvSpPr txBox="1"/>
          <p:nvPr/>
        </p:nvSpPr>
        <p:spPr>
          <a:xfrm>
            <a:off x="8248954" y="3137588"/>
            <a:ext cx="26600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Formatting Tags</a:t>
            </a:r>
            <a:endParaRPr sz="24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864;p49"/>
          <p:cNvSpPr txBox="1"/>
          <p:nvPr/>
        </p:nvSpPr>
        <p:spPr>
          <a:xfrm>
            <a:off x="3895985" y="5570853"/>
            <a:ext cx="26600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SQL Tags</a:t>
            </a:r>
            <a:endParaRPr sz="24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865;p49"/>
          <p:cNvSpPr txBox="1"/>
          <p:nvPr/>
        </p:nvSpPr>
        <p:spPr>
          <a:xfrm>
            <a:off x="6977533" y="5570853"/>
            <a:ext cx="26600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XML Tags</a:t>
            </a:r>
            <a:endParaRPr sz="24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" name="Google Shape;866;p49"/>
          <p:cNvSpPr txBox="1"/>
          <p:nvPr/>
        </p:nvSpPr>
        <p:spPr>
          <a:xfrm>
            <a:off x="9900295" y="5570853"/>
            <a:ext cx="26600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JSTL Functions</a:t>
            </a:r>
            <a:endParaRPr sz="24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58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6056116" y="872037"/>
            <a:ext cx="4143647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873;p50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Core Tags</a:t>
            </a:r>
            <a:endParaRPr/>
          </a:p>
        </p:txBody>
      </p:sp>
      <p:sp>
        <p:nvSpPr>
          <p:cNvPr id="17" name="Google Shape;874;p50"/>
          <p:cNvSpPr/>
          <p:nvPr/>
        </p:nvSpPr>
        <p:spPr>
          <a:xfrm>
            <a:off x="3922216" y="1339485"/>
            <a:ext cx="97760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Core tags provide variable support, URL management, and flow control.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875;p50"/>
          <p:cNvSpPr/>
          <p:nvPr/>
        </p:nvSpPr>
        <p:spPr>
          <a:xfrm>
            <a:off x="3574473" y="1971391"/>
            <a:ext cx="2036619" cy="66225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Syntax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876;p50"/>
          <p:cNvSpPr/>
          <p:nvPr/>
        </p:nvSpPr>
        <p:spPr>
          <a:xfrm>
            <a:off x="5914736" y="2133240"/>
            <a:ext cx="865012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200"/>
              <a:buFont typeface="Open Sans"/>
              <a:buNone/>
            </a:pPr>
            <a:r>
              <a:rPr lang="en-US" sz="2200" b="0" i="0" u="none" strike="noStrike" cap="none">
                <a:solidFill>
                  <a:srgbClr val="313131"/>
                </a:solidFill>
                <a:latin typeface="Open Sans"/>
                <a:ea typeface="Open Sans"/>
                <a:cs typeface="Open Sans"/>
                <a:sym typeface="Open Sans"/>
              </a:rPr>
              <a:t>&lt;%@ taglib prefix = "c" uri = "http://java.sun.com/jsp/jstl/core" %&gt;</a:t>
            </a: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" name="Google Shape;877;p50"/>
          <p:cNvGraphicFramePr/>
          <p:nvPr/>
        </p:nvGraphicFramePr>
        <p:xfrm>
          <a:off x="1924909" y="3326603"/>
          <a:ext cx="12665925" cy="42814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0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6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5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Tag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&lt;c:out&gt;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Displays the result of an expression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&lt;c:set&gt;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Sets the result of an expression evaluation in a </a:t>
                      </a:r>
                      <a:r>
                        <a:rPr lang="en-US" sz="2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scope</a:t>
                      </a:r>
                      <a:endParaRPr sz="22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&lt;c:remove&gt;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Removes a scoped variable from a scope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&lt;c:catch&gt;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Catches any </a:t>
                      </a:r>
                      <a:r>
                        <a:rPr lang="en-US" sz="2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Throwable</a:t>
                      </a: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occurring in the body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&lt;c:if&gt;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Evaluates if the supplied condition is true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5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&lt;c:choose&gt;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Establishes context for mutually exclusive conditional operations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5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&lt;c:when&gt;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Subtag of &lt;choose&gt; that includes its body if its condition evaluates to be </a:t>
                      </a:r>
                      <a:r>
                        <a:rPr lang="en-US" sz="2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true</a:t>
                      </a:r>
                      <a:endParaRPr sz="22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7780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58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6056116" y="872037"/>
            <a:ext cx="4143647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84;p51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Core Tags </a:t>
            </a:r>
            <a:endParaRPr/>
          </a:p>
        </p:txBody>
      </p:sp>
      <p:graphicFrame>
        <p:nvGraphicFramePr>
          <p:cNvPr id="10" name="Google Shape;885;p51"/>
          <p:cNvGraphicFramePr/>
          <p:nvPr/>
        </p:nvGraphicFramePr>
        <p:xfrm>
          <a:off x="2140423" y="2159782"/>
          <a:ext cx="12665925" cy="5176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0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6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Tag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&lt;c:otherwise&gt;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Subtag of &lt;choose&gt; that follows the &lt;when&gt; tag and runs only if the prior conditions evaluate to </a:t>
                      </a:r>
                      <a:r>
                        <a:rPr lang="en-US" sz="2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false</a:t>
                      </a:r>
                      <a:endParaRPr sz="22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&lt;c:import&gt;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Retrieves an absolute or relative URL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&lt;c:forEach&gt;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Iteration tag, accepting many collection types and supporting subsetting and other functionality </a:t>
                      </a:r>
                      <a:endParaRPr sz="22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&lt;c:forTokens&gt;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Iterates over tokens, separated by the supplied delimiters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&lt;c:param&gt;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Adds a parameter to a containing </a:t>
                      </a:r>
                      <a:r>
                        <a:rPr lang="en-US" sz="2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import</a:t>
                      </a: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tag's URL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&lt;c:redirect&gt;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Redirects to a new URL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&lt;c:url&gt;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Creates a URL with optional query parameters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24342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58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6056116" y="872037"/>
            <a:ext cx="4143647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92;p5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Formatting Tags</a:t>
            </a:r>
            <a:endParaRPr/>
          </a:p>
        </p:txBody>
      </p:sp>
      <p:sp>
        <p:nvSpPr>
          <p:cNvPr id="7" name="Google Shape;893;p52"/>
          <p:cNvSpPr/>
          <p:nvPr/>
        </p:nvSpPr>
        <p:spPr>
          <a:xfrm>
            <a:off x="2352626" y="1256762"/>
            <a:ext cx="1223820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Formatting tags are used to format and display text, the date, the time, and the numbers for internationalized websites.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894;p52"/>
          <p:cNvSpPr/>
          <p:nvPr/>
        </p:nvSpPr>
        <p:spPr>
          <a:xfrm>
            <a:off x="3345873" y="1971391"/>
            <a:ext cx="2036619" cy="66225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Syntax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895;p52"/>
          <p:cNvSpPr/>
          <p:nvPr/>
        </p:nvSpPr>
        <p:spPr>
          <a:xfrm>
            <a:off x="5779897" y="2133240"/>
            <a:ext cx="881093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13131"/>
                </a:solidFill>
                <a:latin typeface="Open Sans"/>
                <a:ea typeface="Open Sans"/>
                <a:cs typeface="Open Sans"/>
                <a:sym typeface="Open Sans"/>
              </a:rPr>
              <a:t>&lt;%@ taglib prefix = "fmt" uri = "http://java.sun.com/jsp/jstl/fmt" %&gt;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2" name="Google Shape;896;p52"/>
          <p:cNvGraphicFramePr/>
          <p:nvPr/>
        </p:nvGraphicFramePr>
        <p:xfrm>
          <a:off x="1704109" y="3308223"/>
          <a:ext cx="13341925" cy="48765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09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Tag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&lt;fmt:formatNumber&gt;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Renders numerical value with specific precision or format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&lt;fmt:parseNumber&gt;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Parses the string representation of a number, currency, or percentage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&lt;fmt:formatDate&gt;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Formats a date and/or time using the supplied styles and pattern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&lt;fmt:parseDate&gt;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Parses the string representation of a date and/or time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&lt;fmt:bundle&gt;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Loads a resource bundle to be used by its tag body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&lt;fmt:setLocale&gt;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Stores the given locale in the locale configuration variable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4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&lt;fmt:setBundle&gt;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Loads a resource bundle and stores it in the named scoped variable or the bundle configuration variable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659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58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6056116" y="872037"/>
            <a:ext cx="4143647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03;p53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Formatting Tags</a:t>
            </a:r>
            <a:endParaRPr/>
          </a:p>
        </p:txBody>
      </p:sp>
      <p:graphicFrame>
        <p:nvGraphicFramePr>
          <p:cNvPr id="10" name="Google Shape;904;p53"/>
          <p:cNvGraphicFramePr/>
          <p:nvPr/>
        </p:nvGraphicFramePr>
        <p:xfrm>
          <a:off x="893618" y="2159782"/>
          <a:ext cx="14547275" cy="38924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34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Tag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1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&lt;fmt:timeZone&gt;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Specifies the time zone for time formatting or parsing actions nested in its body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&lt;fmt:setTimeZone&gt;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Stores the given time zone in the time zone configuration variable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5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&lt;fmt:message&gt;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Displays a message</a:t>
                      </a:r>
                      <a:endParaRPr sz="2200" u="none" strike="noStrike" cap="none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&lt;fmt:requestEncoding&gt;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Sets the request character encoding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078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58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6056116" y="872037"/>
            <a:ext cx="4143647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11;p54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SQL Tags</a:t>
            </a:r>
            <a:endParaRPr/>
          </a:p>
        </p:txBody>
      </p:sp>
      <p:sp>
        <p:nvSpPr>
          <p:cNvPr id="7" name="Google Shape;912;p54"/>
          <p:cNvSpPr/>
          <p:nvPr/>
        </p:nvSpPr>
        <p:spPr>
          <a:xfrm>
            <a:off x="2352626" y="1256762"/>
            <a:ext cx="1223820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SQL tags 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are used</a:t>
            </a: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for interacting with relational databases (RDBMSs) such as Oracle, mySQL, or Microsoft SQL Server.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913;p54"/>
          <p:cNvSpPr/>
          <p:nvPr/>
        </p:nvSpPr>
        <p:spPr>
          <a:xfrm>
            <a:off x="3325091" y="2302517"/>
            <a:ext cx="2036619" cy="66225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Syntax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914;p54"/>
          <p:cNvSpPr/>
          <p:nvPr/>
        </p:nvSpPr>
        <p:spPr>
          <a:xfrm>
            <a:off x="5779897" y="2464366"/>
            <a:ext cx="881093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13131"/>
                </a:solidFill>
                <a:latin typeface="Open Sans"/>
                <a:ea typeface="Open Sans"/>
                <a:cs typeface="Open Sans"/>
                <a:sym typeface="Open Sans"/>
              </a:rPr>
              <a:t>&lt;%@ taglib prefix = "sql" uri = "http://java.sun.com/jsp/jstl/sql" %&gt;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2" name="Google Shape;915;p54"/>
          <p:cNvGraphicFramePr/>
          <p:nvPr/>
        </p:nvGraphicFramePr>
        <p:xfrm>
          <a:off x="1704109" y="3308222"/>
          <a:ext cx="13341925" cy="45790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93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Tag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&lt;sql:setDataSource&gt;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Creates a simple DataSource suitable for prototyping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&lt;sql:query&gt;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Executes the SQL query defined in its body or through the SQL attribute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&lt;sql:update&gt;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Executes the SQL update defined in its body or through the SQL attribute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&lt;sql:param&gt;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Sets a parameter in an SQL statement to the specified value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&lt;sql:dateParam&gt;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Sets a parameter in an SQL statement to the specified java.util.Date value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3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&lt;sql:transaction 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Provides nested database action elements with a shared connection, set up to execute all statements as one transaction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1793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58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6056116" y="872037"/>
            <a:ext cx="4143647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22;p55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XML Tags</a:t>
            </a:r>
            <a:endParaRPr/>
          </a:p>
        </p:txBody>
      </p:sp>
      <p:sp>
        <p:nvSpPr>
          <p:cNvPr id="10" name="Google Shape;923;p55"/>
          <p:cNvSpPr/>
          <p:nvPr/>
        </p:nvSpPr>
        <p:spPr>
          <a:xfrm>
            <a:off x="2352626" y="1256762"/>
            <a:ext cx="1223820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XML tags provide flow control, transformation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, and other features.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924;p55"/>
          <p:cNvSpPr/>
          <p:nvPr/>
        </p:nvSpPr>
        <p:spPr>
          <a:xfrm>
            <a:off x="3325091" y="2302517"/>
            <a:ext cx="2036619" cy="66225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Syntax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4" name="Google Shape;925;p55"/>
          <p:cNvGraphicFramePr/>
          <p:nvPr/>
        </p:nvGraphicFramePr>
        <p:xfrm>
          <a:off x="1704109" y="3308222"/>
          <a:ext cx="13341925" cy="389138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1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Tag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&lt;x:out&gt;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Displays the result of an XPath expression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&lt;x:parse&gt;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Used to parse the XML data specified either via an attribute or in the tag body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&lt;x:set 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Sets a variable to the value of an XPath expression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&lt;x:if 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Evaluates a test XPath expression and if it is true, it processes its body; </a:t>
                      </a:r>
                      <a:r>
                        <a:rPr lang="en-US" sz="2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</a:t>
                      </a: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 the test condition is false, the body is ignored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&lt;x:forEach&gt;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 loop over nodes in an XML document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Google Shape;926;p55"/>
          <p:cNvSpPr/>
          <p:nvPr/>
        </p:nvSpPr>
        <p:spPr>
          <a:xfrm>
            <a:off x="5798127" y="2405948"/>
            <a:ext cx="904009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200"/>
              <a:buFont typeface="Open Sans"/>
              <a:buNone/>
            </a:pPr>
            <a:r>
              <a:rPr lang="en-US" sz="2200" b="0" i="0" u="none" strike="noStrike" cap="none">
                <a:solidFill>
                  <a:srgbClr val="313131"/>
                </a:solidFill>
                <a:latin typeface="Open Sans"/>
                <a:ea typeface="Open Sans"/>
                <a:cs typeface="Open Sans"/>
                <a:sym typeface="Open Sans"/>
              </a:rPr>
              <a:t>&lt;%@ taglib prefix = "x" uri = "http://java.sun.com/jsp/jstl/xml" %&gt;</a:t>
            </a: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1371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58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6056116" y="872037"/>
            <a:ext cx="4143647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33;p56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XML Tags</a:t>
            </a:r>
            <a:endParaRPr/>
          </a:p>
        </p:txBody>
      </p:sp>
      <p:graphicFrame>
        <p:nvGraphicFramePr>
          <p:cNvPr id="12" name="Google Shape;934;p56"/>
          <p:cNvGraphicFramePr/>
          <p:nvPr/>
        </p:nvGraphicFramePr>
        <p:xfrm>
          <a:off x="1724891" y="2788677"/>
          <a:ext cx="13341925" cy="389138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1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Tag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&lt;x:choose&gt;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Establishes a context for mutually exclusive conditional operations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&lt;x:when &gt;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Subtag of &lt;choose&gt; that includes its body if its expression evaluates to </a:t>
                      </a:r>
                      <a:r>
                        <a:rPr lang="en-US" sz="2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true</a:t>
                      </a:r>
                      <a:endParaRPr sz="22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&lt;x:otherwise 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Subtag of &lt;choose&gt; that follows the &lt;when&gt; tags and runs only if the prior condition evaluates to </a:t>
                      </a:r>
                      <a:r>
                        <a:rPr lang="en-US" sz="2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false</a:t>
                      </a:r>
                      <a:endParaRPr sz="22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&lt;x:transform 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Applies an XSL transformation on a XML document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&lt;x:param &gt;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Used along with the transform tag to set a parameter in the XSLT stylesheet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8990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58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848933" y="872037"/>
            <a:ext cx="455801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41;p57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JSTL Functions</a:t>
            </a:r>
            <a:endParaRPr/>
          </a:p>
        </p:txBody>
      </p:sp>
      <p:sp>
        <p:nvSpPr>
          <p:cNvPr id="7" name="Google Shape;942;p57"/>
          <p:cNvSpPr/>
          <p:nvPr/>
        </p:nvSpPr>
        <p:spPr>
          <a:xfrm>
            <a:off x="2352626" y="1256762"/>
            <a:ext cx="1223820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JSTL includes standard functions, most of which are common string manipulation functions. 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943;p57"/>
          <p:cNvSpPr/>
          <p:nvPr/>
        </p:nvSpPr>
        <p:spPr>
          <a:xfrm>
            <a:off x="3325091" y="2302517"/>
            <a:ext cx="2036619" cy="66225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Syntax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9" name="Google Shape;944;p57"/>
          <p:cNvGraphicFramePr/>
          <p:nvPr/>
        </p:nvGraphicFramePr>
        <p:xfrm>
          <a:off x="1163782" y="3287440"/>
          <a:ext cx="14277100" cy="514313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30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Tag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fn:contains()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Tests if an input string contains a specified substring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fn:containsIgnoreCase()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Tests if an input string contains a specified substring in a case insensitive way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fn:endsWith()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Tests if an input string ends with a specified suffix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fn:escapeXml()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Escapes characters that can be interpreted as XML markup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fn:indexOf()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Returns the index within a string of the first occurrence of a specified substring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fn:join()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Joins all elements of an array into a string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fn:length()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Returns the number of items in a collection, or the number of characters in a string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Google Shape;945;p57"/>
          <p:cNvSpPr/>
          <p:nvPr/>
        </p:nvSpPr>
        <p:spPr>
          <a:xfrm>
            <a:off x="5659064" y="2478903"/>
            <a:ext cx="944931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200"/>
              <a:buFont typeface="Open Sans"/>
              <a:buNone/>
            </a:pPr>
            <a:r>
              <a:rPr lang="en-US" sz="2200" b="0" i="0" u="none" strike="noStrike" cap="none">
                <a:solidFill>
                  <a:srgbClr val="313131"/>
                </a:solidFill>
                <a:latin typeface="Open Sans"/>
                <a:ea typeface="Open Sans"/>
                <a:cs typeface="Open Sans"/>
                <a:sym typeface="Open Sans"/>
              </a:rPr>
              <a:t>&lt;%@ taglib prefix = "fn" uri = "http://java.sun.com/jsp/jstl/functions" %&gt;</a:t>
            </a: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6984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9;p4"/>
          <p:cNvSpPr txBox="1">
            <a:spLocks noGrp="1"/>
          </p:cNvSpPr>
          <p:nvPr>
            <p:ph type="body" idx="1"/>
          </p:nvPr>
        </p:nvSpPr>
        <p:spPr>
          <a:xfrm>
            <a:off x="1215926" y="1725163"/>
            <a:ext cx="1377023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>
              <a:buNone/>
            </a:pPr>
            <a:r>
              <a:rPr lang="en-IN" dirty="0"/>
              <a:t>After observing Joe’s incredible performance in the last sprint, the entire e-commerce website project is handed over to Joe. </a:t>
            </a:r>
          </a:p>
          <a:p>
            <a:pPr lvl="0" indent="-228600" algn="just">
              <a:buNone/>
            </a:pPr>
            <a:endParaRPr lang="en-IN" dirty="0"/>
          </a:p>
          <a:p>
            <a:pPr marL="50800" lvl="0" indent="0" algn="just">
              <a:buNone/>
            </a:pPr>
            <a:r>
              <a:rPr lang="en-IN" dirty="0"/>
              <a:t>In this sprint, he has to work on the product details of the website. Joe has to create a servlet-based functionality where the owner of the website can add the product details and display them.</a:t>
            </a:r>
          </a:p>
          <a:p>
            <a:pPr lvl="0" indent="-228600" algn="just">
              <a:buNone/>
            </a:pPr>
            <a:endParaRPr lang="en-IN" dirty="0"/>
          </a:p>
          <a:p>
            <a:pPr marL="50800" lvl="0" indent="0" algn="just">
              <a:buNone/>
            </a:pPr>
            <a:r>
              <a:rPr lang="en-IN" dirty="0"/>
              <a:t>In this lesson, we will learn how to solve this real-world scenario to help Joe complete his task effectively and quickly.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58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848933" y="872037"/>
            <a:ext cx="455801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52;p58"/>
          <p:cNvSpPr txBox="1">
            <a:spLocks noGrp="1"/>
          </p:cNvSpPr>
          <p:nvPr>
            <p:ph type="title"/>
          </p:nvPr>
        </p:nvSpPr>
        <p:spPr>
          <a:xfrm>
            <a:off x="6179789" y="229878"/>
            <a:ext cx="3896422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JSTL Functions</a:t>
            </a:r>
            <a:endParaRPr/>
          </a:p>
        </p:txBody>
      </p:sp>
      <p:graphicFrame>
        <p:nvGraphicFramePr>
          <p:cNvPr id="12" name="Google Shape;953;p58"/>
          <p:cNvGraphicFramePr/>
          <p:nvPr>
            <p:extLst>
              <p:ext uri="{D42A27DB-BD31-4B8C-83A1-F6EECF244321}">
                <p14:modId xmlns:p14="http://schemas.microsoft.com/office/powerpoint/2010/main" val="279625767"/>
              </p:ext>
            </p:extLst>
          </p:nvPr>
        </p:nvGraphicFramePr>
        <p:xfrm>
          <a:off x="924549" y="1604113"/>
          <a:ext cx="14277100" cy="639488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30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Tag</a:t>
                      </a:r>
                      <a:endParaRPr sz="2200" u="none" strike="noStrike" cap="none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fn:replace()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Returns a string resulting from replacing in an input string all occurrences with a given string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fn:split()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Splits a string into an array of substrings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fn:startsWith()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Tests if an input string starts with a specified suffix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fn:substring()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Returns a subset of a string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fn:substringAfter()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Returns a subset of a string following a specific substring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fn:substringBefore()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Returns a subset of a string before a specific substring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fn:toLowerCase()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Converts all the characters of a string to lowercase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fn:toUpperCase()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Converts all the characters of a string to uppercase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 err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fn:trim</a:t>
                      </a:r>
                      <a:r>
                        <a:rPr lang="en-US" sz="2200" u="none" strike="noStrike" cap="none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()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Removes white spaces from both ends of a string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2478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4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indent="0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Session Handling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65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6415688" y="872037"/>
            <a:ext cx="342450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65;p60"/>
          <p:cNvSpPr txBox="1">
            <a:spLocks noGrp="1"/>
          </p:cNvSpPr>
          <p:nvPr>
            <p:ph type="title"/>
          </p:nvPr>
        </p:nvSpPr>
        <p:spPr>
          <a:xfrm>
            <a:off x="6215005" y="229878"/>
            <a:ext cx="3542202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 dirty="0"/>
              <a:t>Cookies</a:t>
            </a:r>
            <a:endParaRPr dirty="0"/>
          </a:p>
        </p:txBody>
      </p:sp>
      <p:sp>
        <p:nvSpPr>
          <p:cNvPr id="10" name="Google Shape;966;p60"/>
          <p:cNvSpPr/>
          <p:nvPr/>
        </p:nvSpPr>
        <p:spPr>
          <a:xfrm>
            <a:off x="2352626" y="1256762"/>
            <a:ext cx="12238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Cookies are text files stored on the client system and kept for tracking purposes.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Google Shape;967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7998" y="3719945"/>
            <a:ext cx="2253266" cy="225326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68;p60"/>
          <p:cNvSpPr txBox="1"/>
          <p:nvPr/>
        </p:nvSpPr>
        <p:spPr>
          <a:xfrm>
            <a:off x="11234713" y="6130636"/>
            <a:ext cx="122300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Server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Google Shape;969;p60" descr="A picture containing vector graphic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23759" y="4057826"/>
            <a:ext cx="1915385" cy="19153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70;p60"/>
          <p:cNvSpPr txBox="1"/>
          <p:nvPr/>
        </p:nvSpPr>
        <p:spPr>
          <a:xfrm>
            <a:off x="4569947" y="6116275"/>
            <a:ext cx="122300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Client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" name="Google Shape;971;p60"/>
          <p:cNvCxnSpPr/>
          <p:nvPr/>
        </p:nvCxnSpPr>
        <p:spPr>
          <a:xfrm>
            <a:off x="11554691" y="2556164"/>
            <a:ext cx="0" cy="955963"/>
          </a:xfrm>
          <a:prstGeom prst="straightConnector1">
            <a:avLst/>
          </a:prstGeom>
          <a:noFill/>
          <a:ln w="38100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" name="Google Shape;972;p60"/>
          <p:cNvCxnSpPr/>
          <p:nvPr/>
        </p:nvCxnSpPr>
        <p:spPr>
          <a:xfrm rot="10800000">
            <a:off x="5382491" y="2556163"/>
            <a:ext cx="6151418" cy="0"/>
          </a:xfrm>
          <a:prstGeom prst="straightConnector1">
            <a:avLst/>
          </a:prstGeom>
          <a:noFill/>
          <a:ln w="38100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973;p60"/>
          <p:cNvCxnSpPr/>
          <p:nvPr/>
        </p:nvCxnSpPr>
        <p:spPr>
          <a:xfrm rot="10800000">
            <a:off x="5382491" y="2556163"/>
            <a:ext cx="0" cy="1163782"/>
          </a:xfrm>
          <a:prstGeom prst="straightConnector1">
            <a:avLst/>
          </a:prstGeom>
          <a:noFill/>
          <a:ln w="38100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974;p60"/>
          <p:cNvSpPr txBox="1"/>
          <p:nvPr/>
        </p:nvSpPr>
        <p:spPr>
          <a:xfrm>
            <a:off x="6500347" y="2657294"/>
            <a:ext cx="4734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Client sends request to server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" name="Google Shape;975;p60"/>
          <p:cNvCxnSpPr/>
          <p:nvPr/>
        </p:nvCxnSpPr>
        <p:spPr>
          <a:xfrm rot="10800000">
            <a:off x="6139144" y="3886200"/>
            <a:ext cx="4646620" cy="0"/>
          </a:xfrm>
          <a:prstGeom prst="straightConnector1">
            <a:avLst/>
          </a:prstGeom>
          <a:noFill/>
          <a:ln w="38100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976;p60"/>
          <p:cNvSpPr txBox="1"/>
          <p:nvPr/>
        </p:nvSpPr>
        <p:spPr>
          <a:xfrm>
            <a:off x="6939331" y="4087078"/>
            <a:ext cx="47343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Server sends cookies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" name="Google Shape;977;p60" descr="Downloa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08553" y="4517965"/>
            <a:ext cx="709550" cy="564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978;p60"/>
          <p:cNvGrpSpPr/>
          <p:nvPr/>
        </p:nvGrpSpPr>
        <p:grpSpPr>
          <a:xfrm>
            <a:off x="3663615" y="4330403"/>
            <a:ext cx="601023" cy="1004937"/>
            <a:chOff x="7398327" y="5382491"/>
            <a:chExt cx="353291" cy="590720"/>
          </a:xfrm>
        </p:grpSpPr>
        <p:cxnSp>
          <p:nvCxnSpPr>
            <p:cNvPr id="23" name="Google Shape;979;p60"/>
            <p:cNvCxnSpPr/>
            <p:nvPr/>
          </p:nvCxnSpPr>
          <p:spPr>
            <a:xfrm rot="10800000">
              <a:off x="7398327" y="5382491"/>
              <a:ext cx="353291" cy="0"/>
            </a:xfrm>
            <a:prstGeom prst="straightConnector1">
              <a:avLst/>
            </a:prstGeom>
            <a:noFill/>
            <a:ln w="38100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980;p60"/>
            <p:cNvCxnSpPr/>
            <p:nvPr/>
          </p:nvCxnSpPr>
          <p:spPr>
            <a:xfrm rot="10800000" flipH="1">
              <a:off x="7405067" y="5391827"/>
              <a:ext cx="1" cy="581384"/>
            </a:xfrm>
            <a:prstGeom prst="straightConnector1">
              <a:avLst/>
            </a:prstGeom>
            <a:noFill/>
            <a:ln w="38100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981;p60"/>
            <p:cNvCxnSpPr/>
            <p:nvPr/>
          </p:nvCxnSpPr>
          <p:spPr>
            <a:xfrm>
              <a:off x="7398327" y="5973211"/>
              <a:ext cx="353291" cy="0"/>
            </a:xfrm>
            <a:prstGeom prst="straightConnector1">
              <a:avLst/>
            </a:prstGeom>
            <a:noFill/>
            <a:ln w="38100" cap="flat" cmpd="sng">
              <a:solidFill>
                <a:srgbClr val="5597D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31" name="Google Shape;982;p60"/>
          <p:cNvSpPr txBox="1"/>
          <p:nvPr/>
        </p:nvSpPr>
        <p:spPr>
          <a:xfrm>
            <a:off x="173862" y="4284624"/>
            <a:ext cx="328215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Browser stores information on local system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" name="Google Shape;983;p60"/>
          <p:cNvCxnSpPr/>
          <p:nvPr/>
        </p:nvCxnSpPr>
        <p:spPr>
          <a:xfrm>
            <a:off x="6148420" y="5392620"/>
            <a:ext cx="4646620" cy="0"/>
          </a:xfrm>
          <a:prstGeom prst="straightConnector1">
            <a:avLst/>
          </a:prstGeom>
          <a:noFill/>
          <a:ln w="38100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" name="Google Shape;984;p60"/>
          <p:cNvSpPr txBox="1"/>
          <p:nvPr/>
        </p:nvSpPr>
        <p:spPr>
          <a:xfrm>
            <a:off x="6201388" y="5536084"/>
            <a:ext cx="473436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Client sends cookie information to server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65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370342" y="872037"/>
            <a:ext cx="5515194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991;p61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Accessing Cookies</a:t>
            </a:r>
            <a:endParaRPr/>
          </a:p>
        </p:txBody>
      </p:sp>
      <p:grpSp>
        <p:nvGrpSpPr>
          <p:cNvPr id="27" name="Google Shape;992;p61"/>
          <p:cNvGrpSpPr/>
          <p:nvPr/>
        </p:nvGrpSpPr>
        <p:grpSpPr>
          <a:xfrm>
            <a:off x="6837216" y="1736999"/>
            <a:ext cx="2561688" cy="6863097"/>
            <a:chOff x="2411760" y="1109886"/>
            <a:chExt cx="1752575" cy="4695378"/>
          </a:xfrm>
        </p:grpSpPr>
        <p:sp>
          <p:nvSpPr>
            <p:cNvPr id="28" name="Google Shape;993;p61"/>
            <p:cNvSpPr/>
            <p:nvPr/>
          </p:nvSpPr>
          <p:spPr>
            <a:xfrm>
              <a:off x="2411760" y="1109886"/>
              <a:ext cx="936104" cy="93610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994;p61"/>
            <p:cNvSpPr/>
            <p:nvPr/>
          </p:nvSpPr>
          <p:spPr>
            <a:xfrm>
              <a:off x="3228231" y="2036465"/>
              <a:ext cx="936104" cy="9361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995;p61"/>
            <p:cNvSpPr/>
            <p:nvPr/>
          </p:nvSpPr>
          <p:spPr>
            <a:xfrm>
              <a:off x="2411760" y="2977902"/>
              <a:ext cx="936104" cy="9361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996;p61"/>
            <p:cNvSpPr/>
            <p:nvPr/>
          </p:nvSpPr>
          <p:spPr>
            <a:xfrm>
              <a:off x="2411760" y="4869160"/>
              <a:ext cx="936104" cy="9361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997;p61"/>
            <p:cNvSpPr/>
            <p:nvPr/>
          </p:nvSpPr>
          <p:spPr>
            <a:xfrm>
              <a:off x="3228231" y="393305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" name="Google Shape;998;p61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2607" y="2119744"/>
            <a:ext cx="666111" cy="66611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999;p61"/>
          <p:cNvSpPr txBox="1"/>
          <p:nvPr/>
        </p:nvSpPr>
        <p:spPr>
          <a:xfrm>
            <a:off x="8640883" y="1769803"/>
            <a:ext cx="40868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Create Cookies</a:t>
            </a: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1000;p61"/>
          <p:cNvSpPr/>
          <p:nvPr/>
        </p:nvSpPr>
        <p:spPr>
          <a:xfrm>
            <a:off x="8714766" y="2324322"/>
            <a:ext cx="35037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200"/>
              <a:buFont typeface="Open Sans"/>
              <a:buNone/>
            </a:pPr>
            <a:r>
              <a:rPr lang="en-US" sz="2200" b="0" i="0" u="none" strike="noStrike" cap="none">
                <a:solidFill>
                  <a:srgbClr val="313131"/>
                </a:solidFill>
                <a:latin typeface="Open Sans"/>
                <a:ea typeface="Open Sans"/>
                <a:cs typeface="Open Sans"/>
                <a:sym typeface="Open Sans"/>
              </a:rPr>
              <a:t>new Cookie("key","value");</a:t>
            </a: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1001;p61" descr="A close up of a 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08052" y="3343100"/>
            <a:ext cx="813427" cy="81342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002;p61"/>
          <p:cNvSpPr txBox="1"/>
          <p:nvPr/>
        </p:nvSpPr>
        <p:spPr>
          <a:xfrm>
            <a:off x="3805085" y="3414557"/>
            <a:ext cx="40868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Set Maximum Age</a:t>
            </a: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Google Shape;1003;p61"/>
          <p:cNvSpPr/>
          <p:nvPr/>
        </p:nvSpPr>
        <p:spPr>
          <a:xfrm>
            <a:off x="3992237" y="3978726"/>
            <a:ext cx="396903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200"/>
              <a:buFont typeface="Open Sans"/>
              <a:buNone/>
            </a:pPr>
            <a:r>
              <a:rPr lang="en-US" sz="2200" b="0" i="0" u="none" strike="noStrike" cap="none">
                <a:solidFill>
                  <a:srgbClr val="313131"/>
                </a:solidFill>
                <a:latin typeface="Open Sans"/>
                <a:ea typeface="Open Sans"/>
                <a:cs typeface="Open Sans"/>
                <a:sym typeface="Open Sans"/>
              </a:rPr>
              <a:t>cookie.setMaxAge(60*60*24); 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" name="Google Shape;1004;p61" descr="A close up of a 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87615" y="4803902"/>
            <a:ext cx="773657" cy="77365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1005;p61"/>
          <p:cNvSpPr txBox="1"/>
          <p:nvPr/>
        </p:nvSpPr>
        <p:spPr>
          <a:xfrm>
            <a:off x="8620268" y="4793396"/>
            <a:ext cx="673749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Send Cookies to HTTP Response Headers</a:t>
            </a: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" name="Google Shape;1006;p61"/>
          <p:cNvSpPr/>
          <p:nvPr/>
        </p:nvSpPr>
        <p:spPr>
          <a:xfrm>
            <a:off x="8773133" y="5319512"/>
            <a:ext cx="382232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13131"/>
                </a:solidFill>
                <a:latin typeface="Open Sans"/>
                <a:ea typeface="Open Sans"/>
                <a:cs typeface="Open Sans"/>
                <a:sym typeface="Open Sans"/>
              </a:rPr>
              <a:t>response.addCookie(cookie);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007;p61"/>
          <p:cNvSpPr txBox="1"/>
          <p:nvPr/>
        </p:nvSpPr>
        <p:spPr>
          <a:xfrm>
            <a:off x="5382488" y="6027406"/>
            <a:ext cx="25094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Read Cookies</a:t>
            </a: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1008;p61"/>
          <p:cNvSpPr/>
          <p:nvPr/>
        </p:nvSpPr>
        <p:spPr>
          <a:xfrm>
            <a:off x="5087532" y="6547682"/>
            <a:ext cx="27976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13131"/>
                </a:solidFill>
                <a:latin typeface="Open Sans"/>
                <a:ea typeface="Open Sans"/>
                <a:cs typeface="Open Sans"/>
                <a:sym typeface="Open Sans"/>
              </a:rPr>
              <a:t>request.getCookies();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1009;p61"/>
          <p:cNvSpPr txBox="1"/>
          <p:nvPr/>
        </p:nvSpPr>
        <p:spPr>
          <a:xfrm>
            <a:off x="8618045" y="4793396"/>
            <a:ext cx="673749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Send Cookies to HTTP Response Headers</a:t>
            </a: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" name="Google Shape;1010;p61"/>
          <p:cNvSpPr txBox="1"/>
          <p:nvPr/>
        </p:nvSpPr>
        <p:spPr>
          <a:xfrm>
            <a:off x="8432744" y="7465544"/>
            <a:ext cx="673749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Delete Cookies</a:t>
            </a: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1011;p61"/>
          <p:cNvSpPr/>
          <p:nvPr/>
        </p:nvSpPr>
        <p:spPr>
          <a:xfrm>
            <a:off x="8432744" y="7927209"/>
            <a:ext cx="292227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13131"/>
                </a:solidFill>
                <a:latin typeface="Open Sans"/>
                <a:ea typeface="Open Sans"/>
                <a:cs typeface="Open Sans"/>
                <a:sym typeface="Open Sans"/>
              </a:rPr>
              <a:t>cookie.setMaxAge( 0 );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1012;p61" descr="A close up of a logo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32744" y="6161787"/>
            <a:ext cx="890364" cy="890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013;p61" descr="A close up of a logo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53641" y="7465544"/>
            <a:ext cx="976987" cy="9769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66384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65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370342" y="872037"/>
            <a:ext cx="5515194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020;p6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Handling a Session</a:t>
            </a:r>
            <a:endParaRPr/>
          </a:p>
        </p:txBody>
      </p:sp>
      <p:sp>
        <p:nvSpPr>
          <p:cNvPr id="32" name="Google Shape;1021;p62"/>
          <p:cNvSpPr/>
          <p:nvPr/>
        </p:nvSpPr>
        <p:spPr>
          <a:xfrm>
            <a:off x="2352626" y="1256762"/>
            <a:ext cx="1223820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JSP, sessions are handled with the </a:t>
            </a:r>
            <a:r>
              <a:rPr lang="en-US" sz="22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Session</a:t>
            </a: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Object. </a:t>
            </a: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 uses the servlet provided by HttpSession Interface.</a:t>
            </a:r>
            <a:endParaRPr sz="22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3" name="Google Shape;1022;p62"/>
          <p:cNvGrpSpPr/>
          <p:nvPr/>
        </p:nvGrpSpPr>
        <p:grpSpPr>
          <a:xfrm>
            <a:off x="6405513" y="5344411"/>
            <a:ext cx="3364356" cy="1947825"/>
            <a:chOff x="-1" y="0"/>
            <a:chExt cx="7630185" cy="4417567"/>
          </a:xfrm>
        </p:grpSpPr>
        <p:grpSp>
          <p:nvGrpSpPr>
            <p:cNvPr id="52" name="Google Shape;1023;p62"/>
            <p:cNvGrpSpPr/>
            <p:nvPr/>
          </p:nvGrpSpPr>
          <p:grpSpPr>
            <a:xfrm>
              <a:off x="-1" y="1301571"/>
              <a:ext cx="4779270" cy="3115997"/>
              <a:chOff x="-1" y="-1"/>
              <a:chExt cx="4779269" cy="3115995"/>
            </a:xfrm>
          </p:grpSpPr>
          <p:grpSp>
            <p:nvGrpSpPr>
              <p:cNvPr id="66" name="Google Shape;1024;p62"/>
              <p:cNvGrpSpPr/>
              <p:nvPr/>
            </p:nvGrpSpPr>
            <p:grpSpPr>
              <a:xfrm>
                <a:off x="-1" y="-1"/>
                <a:ext cx="3805902" cy="2262079"/>
                <a:chOff x="146049" y="98986"/>
                <a:chExt cx="3805901" cy="2262077"/>
              </a:xfrm>
            </p:grpSpPr>
            <p:sp>
              <p:nvSpPr>
                <p:cNvPr id="72" name="Google Shape;1025;p62"/>
                <p:cNvSpPr/>
                <p:nvPr/>
              </p:nvSpPr>
              <p:spPr>
                <a:xfrm>
                  <a:off x="1413243" y="2210853"/>
                  <a:ext cx="2538707" cy="12698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" name="Google Shape;1026;p62"/>
                <p:cNvSpPr/>
                <p:nvPr/>
              </p:nvSpPr>
              <p:spPr>
                <a:xfrm rot="-7200000">
                  <a:off x="-433643" y="1166533"/>
                  <a:ext cx="2538708" cy="12698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" name="Google Shape;1027;p62"/>
              <p:cNvGrpSpPr/>
              <p:nvPr/>
            </p:nvGrpSpPr>
            <p:grpSpPr>
              <a:xfrm>
                <a:off x="591848" y="2236674"/>
                <a:ext cx="4187420" cy="879320"/>
                <a:chOff x="0" y="0"/>
                <a:chExt cx="4187419" cy="879319"/>
              </a:xfrm>
            </p:grpSpPr>
            <p:sp>
              <p:nvSpPr>
                <p:cNvPr id="68" name="Google Shape;1028;p62"/>
                <p:cNvSpPr/>
                <p:nvPr/>
              </p:nvSpPr>
              <p:spPr>
                <a:xfrm>
                  <a:off x="0" y="0"/>
                  <a:ext cx="4187419" cy="248891"/>
                </a:xfrm>
                <a:prstGeom prst="rect">
                  <a:avLst/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9" name="Google Shape;1029;p62"/>
                <p:cNvGrpSpPr/>
                <p:nvPr/>
              </p:nvGrpSpPr>
              <p:grpSpPr>
                <a:xfrm>
                  <a:off x="665637" y="248890"/>
                  <a:ext cx="2856142" cy="630429"/>
                  <a:chOff x="-317500" y="0"/>
                  <a:chExt cx="2856141" cy="630427"/>
                </a:xfrm>
              </p:grpSpPr>
              <p:sp>
                <p:nvSpPr>
                  <p:cNvPr id="70" name="Google Shape;1030;p62"/>
                  <p:cNvSpPr/>
                  <p:nvPr/>
                </p:nvSpPr>
                <p:spPr>
                  <a:xfrm rot="-5400000">
                    <a:off x="-508268" y="190767"/>
                    <a:ext cx="630427" cy="248892"/>
                  </a:xfrm>
                  <a:prstGeom prst="rect">
                    <a:avLst/>
                  </a:prstGeom>
                  <a:solidFill>
                    <a:srgbClr val="7F7F7F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1" name="Google Shape;1031;p62"/>
                  <p:cNvSpPr/>
                  <p:nvPr/>
                </p:nvSpPr>
                <p:spPr>
                  <a:xfrm rot="-5400000">
                    <a:off x="2098981" y="190767"/>
                    <a:ext cx="630427" cy="248892"/>
                  </a:xfrm>
                  <a:prstGeom prst="rect">
                    <a:avLst/>
                  </a:prstGeom>
                  <a:solidFill>
                    <a:srgbClr val="7F7F7F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53" name="Google Shape;1032;p62"/>
            <p:cNvGrpSpPr/>
            <p:nvPr/>
          </p:nvGrpSpPr>
          <p:grpSpPr>
            <a:xfrm>
              <a:off x="1852149" y="0"/>
              <a:ext cx="4571324" cy="4415936"/>
              <a:chOff x="0" y="0"/>
              <a:chExt cx="4571323" cy="4415935"/>
            </a:xfrm>
          </p:grpSpPr>
          <p:sp>
            <p:nvSpPr>
              <p:cNvPr id="59" name="Google Shape;1033;p62"/>
              <p:cNvSpPr/>
              <p:nvPr/>
            </p:nvSpPr>
            <p:spPr>
              <a:xfrm>
                <a:off x="2270148" y="1859806"/>
                <a:ext cx="971561" cy="125395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5623" y="21600"/>
                    </a:moveTo>
                    <a:cubicBezTo>
                      <a:pt x="4597" y="20639"/>
                      <a:pt x="3564" y="19684"/>
                      <a:pt x="2524" y="18733"/>
                    </a:cubicBezTo>
                    <a:cubicBezTo>
                      <a:pt x="2004" y="18257"/>
                      <a:pt x="1482" y="17783"/>
                      <a:pt x="975" y="17299"/>
                    </a:cubicBezTo>
                    <a:cubicBezTo>
                      <a:pt x="643" y="16983"/>
                      <a:pt x="318" y="16662"/>
                      <a:pt x="0" y="16338"/>
                    </a:cubicBezTo>
                    <a:lnTo>
                      <a:pt x="19619" y="0"/>
                    </a:lnTo>
                    <a:lnTo>
                      <a:pt x="21600" y="3731"/>
                    </a:lnTo>
                    <a:lnTo>
                      <a:pt x="5623" y="21600"/>
                    </a:lnTo>
                    <a:close/>
                  </a:path>
                </a:pathLst>
              </a:custGeom>
              <a:solidFill>
                <a:srgbClr val="3484C9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0" name="Google Shape;1034;p62"/>
              <p:cNvGrpSpPr/>
              <p:nvPr/>
            </p:nvGrpSpPr>
            <p:grpSpPr>
              <a:xfrm>
                <a:off x="2308319" y="0"/>
                <a:ext cx="1520022" cy="2350576"/>
                <a:chOff x="-1" y="0"/>
                <a:chExt cx="1520021" cy="2350575"/>
              </a:xfrm>
            </p:grpSpPr>
            <p:sp>
              <p:nvSpPr>
                <p:cNvPr id="64" name="Google Shape;1035;p62"/>
                <p:cNvSpPr/>
                <p:nvPr/>
              </p:nvSpPr>
              <p:spPr>
                <a:xfrm>
                  <a:off x="-1" y="286259"/>
                  <a:ext cx="1520021" cy="20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4" h="21491" extrusionOk="0">
                      <a:moveTo>
                        <a:pt x="2646" y="1215"/>
                      </a:moveTo>
                      <a:cubicBezTo>
                        <a:pt x="2177" y="1530"/>
                        <a:pt x="1970" y="1986"/>
                        <a:pt x="1777" y="2429"/>
                      </a:cubicBezTo>
                      <a:cubicBezTo>
                        <a:pt x="1584" y="2872"/>
                        <a:pt x="1390" y="3322"/>
                        <a:pt x="1329" y="3782"/>
                      </a:cubicBezTo>
                      <a:cubicBezTo>
                        <a:pt x="1159" y="5063"/>
                        <a:pt x="2001" y="6324"/>
                        <a:pt x="1709" y="7596"/>
                      </a:cubicBezTo>
                      <a:cubicBezTo>
                        <a:pt x="1437" y="8777"/>
                        <a:pt x="229" y="9741"/>
                        <a:pt x="22" y="10932"/>
                      </a:cubicBezTo>
                      <a:cubicBezTo>
                        <a:pt x="-36" y="11263"/>
                        <a:pt x="7" y="11620"/>
                        <a:pt x="351" y="11831"/>
                      </a:cubicBezTo>
                      <a:cubicBezTo>
                        <a:pt x="816" y="12116"/>
                        <a:pt x="1459" y="11948"/>
                        <a:pt x="2041" y="11925"/>
                      </a:cubicBezTo>
                      <a:cubicBezTo>
                        <a:pt x="2246" y="11917"/>
                        <a:pt x="2456" y="11929"/>
                        <a:pt x="2636" y="12002"/>
                      </a:cubicBezTo>
                      <a:cubicBezTo>
                        <a:pt x="2950" y="12130"/>
                        <a:pt x="3085" y="12392"/>
                        <a:pt x="3168" y="12649"/>
                      </a:cubicBezTo>
                      <a:cubicBezTo>
                        <a:pt x="3503" y="13692"/>
                        <a:pt x="3323" y="14917"/>
                        <a:pt x="4474" y="15599"/>
                      </a:cubicBezTo>
                      <a:cubicBezTo>
                        <a:pt x="5291" y="16084"/>
                        <a:pt x="6411" y="16040"/>
                        <a:pt x="7460" y="15964"/>
                      </a:cubicBezTo>
                      <a:cubicBezTo>
                        <a:pt x="8557" y="15884"/>
                        <a:pt x="9665" y="15796"/>
                        <a:pt x="10798" y="15691"/>
                      </a:cubicBezTo>
                      <a:lnTo>
                        <a:pt x="14268" y="21491"/>
                      </a:lnTo>
                      <a:lnTo>
                        <a:pt x="21564" y="15165"/>
                      </a:lnTo>
                      <a:cubicBezTo>
                        <a:pt x="20471" y="14519"/>
                        <a:pt x="19650" y="13659"/>
                        <a:pt x="19196" y="12684"/>
                      </a:cubicBezTo>
                      <a:cubicBezTo>
                        <a:pt x="18849" y="11939"/>
                        <a:pt x="18727" y="11145"/>
                        <a:pt x="18901" y="10368"/>
                      </a:cubicBezTo>
                      <a:cubicBezTo>
                        <a:pt x="19261" y="8758"/>
                        <a:pt x="20845" y="7403"/>
                        <a:pt x="20998" y="5768"/>
                      </a:cubicBezTo>
                      <a:cubicBezTo>
                        <a:pt x="21303" y="2507"/>
                        <a:pt x="16868" y="296"/>
                        <a:pt x="12009" y="34"/>
                      </a:cubicBezTo>
                      <a:cubicBezTo>
                        <a:pt x="9362" y="-109"/>
                        <a:pt x="6723" y="214"/>
                        <a:pt x="4159" y="712"/>
                      </a:cubicBezTo>
                      <a:cubicBezTo>
                        <a:pt x="3615" y="817"/>
                        <a:pt x="3062" y="936"/>
                        <a:pt x="2646" y="1215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1036;p62"/>
                <p:cNvSpPr/>
                <p:nvPr/>
              </p:nvSpPr>
              <p:spPr>
                <a:xfrm>
                  <a:off x="26678" y="0"/>
                  <a:ext cx="1466920" cy="1209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9" h="21600" extrusionOk="0">
                      <a:moveTo>
                        <a:pt x="3971" y="2931"/>
                      </a:moveTo>
                      <a:cubicBezTo>
                        <a:pt x="3817" y="2620"/>
                        <a:pt x="3701" y="2291"/>
                        <a:pt x="3626" y="1944"/>
                      </a:cubicBezTo>
                      <a:cubicBezTo>
                        <a:pt x="3487" y="1306"/>
                        <a:pt x="3489" y="636"/>
                        <a:pt x="3631" y="0"/>
                      </a:cubicBezTo>
                      <a:cubicBezTo>
                        <a:pt x="4459" y="961"/>
                        <a:pt x="5492" y="1627"/>
                        <a:pt x="6610" y="1924"/>
                      </a:cubicBezTo>
                      <a:cubicBezTo>
                        <a:pt x="8133" y="2328"/>
                        <a:pt x="9701" y="2022"/>
                        <a:pt x="11256" y="1860"/>
                      </a:cubicBezTo>
                      <a:cubicBezTo>
                        <a:pt x="12822" y="1697"/>
                        <a:pt x="14426" y="1694"/>
                        <a:pt x="15907" y="2245"/>
                      </a:cubicBezTo>
                      <a:cubicBezTo>
                        <a:pt x="17181" y="2719"/>
                        <a:pt x="18321" y="3588"/>
                        <a:pt x="19182" y="4841"/>
                      </a:cubicBezTo>
                      <a:cubicBezTo>
                        <a:pt x="19777" y="5708"/>
                        <a:pt x="20204" y="6723"/>
                        <a:pt x="20540" y="7778"/>
                      </a:cubicBezTo>
                      <a:cubicBezTo>
                        <a:pt x="21278" y="10096"/>
                        <a:pt x="21569" y="12556"/>
                        <a:pt x="21346" y="14958"/>
                      </a:cubicBezTo>
                      <a:cubicBezTo>
                        <a:pt x="21126" y="17338"/>
                        <a:pt x="20401" y="19631"/>
                        <a:pt x="19217" y="21600"/>
                      </a:cubicBezTo>
                      <a:cubicBezTo>
                        <a:pt x="19409" y="20684"/>
                        <a:pt x="19547" y="19756"/>
                        <a:pt x="19637" y="18818"/>
                      </a:cubicBezTo>
                      <a:cubicBezTo>
                        <a:pt x="19765" y="17492"/>
                        <a:pt x="19779" y="16163"/>
                        <a:pt x="19741" y="14832"/>
                      </a:cubicBezTo>
                      <a:cubicBezTo>
                        <a:pt x="19688" y="12975"/>
                        <a:pt x="19048" y="11140"/>
                        <a:pt x="17716" y="11376"/>
                      </a:cubicBezTo>
                      <a:cubicBezTo>
                        <a:pt x="17259" y="11457"/>
                        <a:pt x="16899" y="11835"/>
                        <a:pt x="16647" y="12271"/>
                      </a:cubicBezTo>
                      <a:cubicBezTo>
                        <a:pt x="16342" y="12799"/>
                        <a:pt x="16103" y="13468"/>
                        <a:pt x="15558" y="13530"/>
                      </a:cubicBezTo>
                      <a:cubicBezTo>
                        <a:pt x="14412" y="13659"/>
                        <a:pt x="14517" y="11792"/>
                        <a:pt x="14360" y="10290"/>
                      </a:cubicBezTo>
                      <a:cubicBezTo>
                        <a:pt x="14204" y="8799"/>
                        <a:pt x="13113" y="7817"/>
                        <a:pt x="11914" y="7277"/>
                      </a:cubicBezTo>
                      <a:cubicBezTo>
                        <a:pt x="11366" y="7031"/>
                        <a:pt x="10793" y="6858"/>
                        <a:pt x="10218" y="6721"/>
                      </a:cubicBezTo>
                      <a:cubicBezTo>
                        <a:pt x="7754" y="6133"/>
                        <a:pt x="5124" y="6143"/>
                        <a:pt x="3055" y="7851"/>
                      </a:cubicBezTo>
                      <a:cubicBezTo>
                        <a:pt x="2371" y="8415"/>
                        <a:pt x="1786" y="9136"/>
                        <a:pt x="1330" y="9977"/>
                      </a:cubicBezTo>
                      <a:cubicBezTo>
                        <a:pt x="741" y="8542"/>
                        <a:pt x="345" y="7044"/>
                        <a:pt x="147" y="5510"/>
                      </a:cubicBezTo>
                      <a:cubicBezTo>
                        <a:pt x="12" y="4462"/>
                        <a:pt x="-31" y="3399"/>
                        <a:pt x="23" y="2322"/>
                      </a:cubicBezTo>
                      <a:cubicBezTo>
                        <a:pt x="235" y="2846"/>
                        <a:pt x="577" y="3297"/>
                        <a:pt x="1012" y="3628"/>
                      </a:cubicBezTo>
                      <a:cubicBezTo>
                        <a:pt x="1271" y="3825"/>
                        <a:pt x="1560" y="3977"/>
                        <a:pt x="1867" y="4076"/>
                      </a:cubicBezTo>
                      <a:cubicBezTo>
                        <a:pt x="1801" y="3694"/>
                        <a:pt x="1754" y="3307"/>
                        <a:pt x="1728" y="2918"/>
                      </a:cubicBezTo>
                      <a:cubicBezTo>
                        <a:pt x="1680" y="2195"/>
                        <a:pt x="1702" y="1468"/>
                        <a:pt x="1793" y="752"/>
                      </a:cubicBezTo>
                      <a:cubicBezTo>
                        <a:pt x="2029" y="1309"/>
                        <a:pt x="2376" y="1803"/>
                        <a:pt x="2811" y="2200"/>
                      </a:cubicBezTo>
                      <a:cubicBezTo>
                        <a:pt x="3154" y="2513"/>
                        <a:pt x="3546" y="2760"/>
                        <a:pt x="3971" y="2931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1" name="Google Shape;1037;p62"/>
              <p:cNvSpPr/>
              <p:nvPr/>
            </p:nvSpPr>
            <p:spPr>
              <a:xfrm>
                <a:off x="0" y="2707533"/>
                <a:ext cx="2534367" cy="449761"/>
              </a:xfrm>
              <a:custGeom>
                <a:avLst/>
                <a:gdLst/>
                <a:ahLst/>
                <a:cxnLst/>
                <a:rect l="l" t="t" r="r" b="b"/>
                <a:pathLst>
                  <a:path w="21579" h="21552" extrusionOk="0">
                    <a:moveTo>
                      <a:pt x="4572" y="32"/>
                    </a:moveTo>
                    <a:cubicBezTo>
                      <a:pt x="4295" y="111"/>
                      <a:pt x="4020" y="330"/>
                      <a:pt x="3746" y="552"/>
                    </a:cubicBezTo>
                    <a:cubicBezTo>
                      <a:pt x="3230" y="969"/>
                      <a:pt x="2711" y="1400"/>
                      <a:pt x="2226" y="2568"/>
                    </a:cubicBezTo>
                    <a:cubicBezTo>
                      <a:pt x="1631" y="4001"/>
                      <a:pt x="1139" y="6432"/>
                      <a:pt x="619" y="8585"/>
                    </a:cubicBezTo>
                    <a:cubicBezTo>
                      <a:pt x="367" y="9630"/>
                      <a:pt x="97" y="10715"/>
                      <a:pt x="18" y="12423"/>
                    </a:cubicBezTo>
                    <a:cubicBezTo>
                      <a:pt x="-21" y="13279"/>
                      <a:pt x="1" y="14220"/>
                      <a:pt x="117" y="14797"/>
                    </a:cubicBezTo>
                    <a:cubicBezTo>
                      <a:pt x="297" y="15696"/>
                      <a:pt x="509" y="15358"/>
                      <a:pt x="723" y="14732"/>
                    </a:cubicBezTo>
                    <a:cubicBezTo>
                      <a:pt x="926" y="14142"/>
                      <a:pt x="1163" y="13374"/>
                      <a:pt x="1382" y="12586"/>
                    </a:cubicBezTo>
                    <a:cubicBezTo>
                      <a:pt x="1797" y="11092"/>
                      <a:pt x="2251" y="10093"/>
                      <a:pt x="2723" y="9301"/>
                    </a:cubicBezTo>
                    <a:cubicBezTo>
                      <a:pt x="3020" y="8802"/>
                      <a:pt x="3321" y="8273"/>
                      <a:pt x="3624" y="7902"/>
                    </a:cubicBezTo>
                    <a:cubicBezTo>
                      <a:pt x="3708" y="10209"/>
                      <a:pt x="3587" y="12599"/>
                      <a:pt x="3300" y="14311"/>
                    </a:cubicBezTo>
                    <a:cubicBezTo>
                      <a:pt x="3040" y="15860"/>
                      <a:pt x="2652" y="16792"/>
                      <a:pt x="2520" y="18818"/>
                    </a:cubicBezTo>
                    <a:cubicBezTo>
                      <a:pt x="2488" y="19311"/>
                      <a:pt x="2476" y="19854"/>
                      <a:pt x="2515" y="20331"/>
                    </a:cubicBezTo>
                    <a:cubicBezTo>
                      <a:pt x="2590" y="21261"/>
                      <a:pt x="2797" y="21505"/>
                      <a:pt x="2980" y="21169"/>
                    </a:cubicBezTo>
                    <a:cubicBezTo>
                      <a:pt x="3398" y="20399"/>
                      <a:pt x="3524" y="17665"/>
                      <a:pt x="3791" y="15756"/>
                    </a:cubicBezTo>
                    <a:cubicBezTo>
                      <a:pt x="4029" y="14059"/>
                      <a:pt x="4382" y="13075"/>
                      <a:pt x="4749" y="12434"/>
                    </a:cubicBezTo>
                    <a:cubicBezTo>
                      <a:pt x="5275" y="11512"/>
                      <a:pt x="5824" y="11119"/>
                      <a:pt x="6363" y="10894"/>
                    </a:cubicBezTo>
                    <a:cubicBezTo>
                      <a:pt x="6930" y="10658"/>
                      <a:pt x="7516" y="10609"/>
                      <a:pt x="8045" y="11968"/>
                    </a:cubicBezTo>
                    <a:cubicBezTo>
                      <a:pt x="8406" y="12894"/>
                      <a:pt x="8702" y="14413"/>
                      <a:pt x="9016" y="15773"/>
                    </a:cubicBezTo>
                    <a:cubicBezTo>
                      <a:pt x="9485" y="17807"/>
                      <a:pt x="9998" y="19481"/>
                      <a:pt x="10541" y="20814"/>
                    </a:cubicBezTo>
                    <a:lnTo>
                      <a:pt x="21356" y="21552"/>
                    </a:lnTo>
                    <a:lnTo>
                      <a:pt x="21579" y="18993"/>
                    </a:lnTo>
                    <a:lnTo>
                      <a:pt x="19681" y="7140"/>
                    </a:lnTo>
                    <a:cubicBezTo>
                      <a:pt x="19700" y="8481"/>
                      <a:pt x="19591" y="9776"/>
                      <a:pt x="19395" y="10547"/>
                    </a:cubicBezTo>
                    <a:cubicBezTo>
                      <a:pt x="19179" y="11394"/>
                      <a:pt x="18906" y="11439"/>
                      <a:pt x="18644" y="11457"/>
                    </a:cubicBezTo>
                    <a:cubicBezTo>
                      <a:pt x="18306" y="11481"/>
                      <a:pt x="17969" y="11506"/>
                      <a:pt x="17632" y="11512"/>
                    </a:cubicBezTo>
                    <a:cubicBezTo>
                      <a:pt x="14994" y="10581"/>
                      <a:pt x="12352" y="10002"/>
                      <a:pt x="9709" y="9821"/>
                    </a:cubicBezTo>
                    <a:cubicBezTo>
                      <a:pt x="9503" y="9807"/>
                      <a:pt x="9297" y="9795"/>
                      <a:pt x="9091" y="9691"/>
                    </a:cubicBezTo>
                    <a:cubicBezTo>
                      <a:pt x="8697" y="9491"/>
                      <a:pt x="8310" y="8954"/>
                      <a:pt x="7947" y="8065"/>
                    </a:cubicBezTo>
                    <a:cubicBezTo>
                      <a:pt x="7555" y="7105"/>
                      <a:pt x="7199" y="5756"/>
                      <a:pt x="6843" y="4422"/>
                    </a:cubicBezTo>
                    <a:cubicBezTo>
                      <a:pt x="6396" y="2746"/>
                      <a:pt x="5932" y="1043"/>
                      <a:pt x="5398" y="357"/>
                    </a:cubicBezTo>
                    <a:cubicBezTo>
                      <a:pt x="5126" y="7"/>
                      <a:pt x="4849" y="-48"/>
                      <a:pt x="4572" y="32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038;p62"/>
              <p:cNvSpPr/>
              <p:nvPr/>
            </p:nvSpPr>
            <p:spPr>
              <a:xfrm>
                <a:off x="284286" y="2934768"/>
                <a:ext cx="2598039" cy="683509"/>
              </a:xfrm>
              <a:custGeom>
                <a:avLst/>
                <a:gdLst/>
                <a:ahLst/>
                <a:cxnLst/>
                <a:rect l="l" t="t" r="r" b="b"/>
                <a:pathLst>
                  <a:path w="21483" h="21401" extrusionOk="0">
                    <a:moveTo>
                      <a:pt x="19245" y="1673"/>
                    </a:moveTo>
                    <a:lnTo>
                      <a:pt x="18423" y="6347"/>
                    </a:lnTo>
                    <a:lnTo>
                      <a:pt x="7887" y="6495"/>
                    </a:lnTo>
                    <a:cubicBezTo>
                      <a:pt x="7358" y="5636"/>
                      <a:pt x="6860" y="4522"/>
                      <a:pt x="6406" y="3181"/>
                    </a:cubicBezTo>
                    <a:cubicBezTo>
                      <a:pt x="6102" y="2285"/>
                      <a:pt x="5815" y="1280"/>
                      <a:pt x="5461" y="699"/>
                    </a:cubicBezTo>
                    <a:cubicBezTo>
                      <a:pt x="4944" y="-149"/>
                      <a:pt x="4377" y="10"/>
                      <a:pt x="3829" y="14"/>
                    </a:cubicBezTo>
                    <a:cubicBezTo>
                      <a:pt x="3298" y="18"/>
                      <a:pt x="2746" y="-135"/>
                      <a:pt x="2231" y="547"/>
                    </a:cubicBezTo>
                    <a:cubicBezTo>
                      <a:pt x="1873" y="1020"/>
                      <a:pt x="1562" y="1865"/>
                      <a:pt x="1253" y="2694"/>
                    </a:cubicBezTo>
                    <a:cubicBezTo>
                      <a:pt x="947" y="3514"/>
                      <a:pt x="639" y="4325"/>
                      <a:pt x="342" y="5193"/>
                    </a:cubicBezTo>
                    <a:cubicBezTo>
                      <a:pt x="69" y="5991"/>
                      <a:pt x="-117" y="7204"/>
                      <a:pt x="86" y="7973"/>
                    </a:cubicBezTo>
                    <a:cubicBezTo>
                      <a:pt x="258" y="8626"/>
                      <a:pt x="526" y="8149"/>
                      <a:pt x="749" y="7613"/>
                    </a:cubicBezTo>
                    <a:cubicBezTo>
                      <a:pt x="1011" y="6983"/>
                      <a:pt x="1291" y="6470"/>
                      <a:pt x="1567" y="5928"/>
                    </a:cubicBezTo>
                    <a:cubicBezTo>
                      <a:pt x="1863" y="5345"/>
                      <a:pt x="2158" y="4725"/>
                      <a:pt x="2482" y="4397"/>
                    </a:cubicBezTo>
                    <a:cubicBezTo>
                      <a:pt x="2730" y="4146"/>
                      <a:pt x="2988" y="4075"/>
                      <a:pt x="3243" y="4187"/>
                    </a:cubicBezTo>
                    <a:cubicBezTo>
                      <a:pt x="2873" y="4557"/>
                      <a:pt x="2518" y="5118"/>
                      <a:pt x="2189" y="5855"/>
                    </a:cubicBezTo>
                    <a:cubicBezTo>
                      <a:pt x="1570" y="7238"/>
                      <a:pt x="1044" y="9271"/>
                      <a:pt x="546" y="10881"/>
                    </a:cubicBezTo>
                    <a:cubicBezTo>
                      <a:pt x="387" y="11397"/>
                      <a:pt x="219" y="11992"/>
                      <a:pt x="236" y="12804"/>
                    </a:cubicBezTo>
                    <a:cubicBezTo>
                      <a:pt x="245" y="13237"/>
                      <a:pt x="313" y="13619"/>
                      <a:pt x="412" y="13844"/>
                    </a:cubicBezTo>
                    <a:cubicBezTo>
                      <a:pt x="616" y="14311"/>
                      <a:pt x="867" y="14036"/>
                      <a:pt x="1080" y="13591"/>
                    </a:cubicBezTo>
                    <a:cubicBezTo>
                      <a:pt x="1498" y="12716"/>
                      <a:pt x="1818" y="11320"/>
                      <a:pt x="2202" y="10244"/>
                    </a:cubicBezTo>
                    <a:cubicBezTo>
                      <a:pt x="2603" y="9117"/>
                      <a:pt x="3067" y="8356"/>
                      <a:pt x="3558" y="8017"/>
                    </a:cubicBezTo>
                    <a:cubicBezTo>
                      <a:pt x="3268" y="8673"/>
                      <a:pt x="2988" y="9393"/>
                      <a:pt x="2720" y="10174"/>
                    </a:cubicBezTo>
                    <a:cubicBezTo>
                      <a:pt x="2347" y="11260"/>
                      <a:pt x="1997" y="12450"/>
                      <a:pt x="1629" y="13561"/>
                    </a:cubicBezTo>
                    <a:cubicBezTo>
                      <a:pt x="1465" y="14058"/>
                      <a:pt x="1299" y="14525"/>
                      <a:pt x="1148" y="15052"/>
                    </a:cubicBezTo>
                    <a:cubicBezTo>
                      <a:pt x="1025" y="15480"/>
                      <a:pt x="904" y="15989"/>
                      <a:pt x="905" y="16645"/>
                    </a:cubicBezTo>
                    <a:cubicBezTo>
                      <a:pt x="906" y="17177"/>
                      <a:pt x="976" y="17612"/>
                      <a:pt x="1085" y="17823"/>
                    </a:cubicBezTo>
                    <a:cubicBezTo>
                      <a:pt x="1254" y="18148"/>
                      <a:pt x="1447" y="17851"/>
                      <a:pt x="1627" y="17412"/>
                    </a:cubicBezTo>
                    <a:cubicBezTo>
                      <a:pt x="1931" y="16666"/>
                      <a:pt x="2198" y="15724"/>
                      <a:pt x="2489" y="14905"/>
                    </a:cubicBezTo>
                    <a:cubicBezTo>
                      <a:pt x="2840" y="13919"/>
                      <a:pt x="3224" y="13117"/>
                      <a:pt x="3630" y="12519"/>
                    </a:cubicBezTo>
                    <a:cubicBezTo>
                      <a:pt x="3636" y="13717"/>
                      <a:pt x="3767" y="14858"/>
                      <a:pt x="3993" y="15692"/>
                    </a:cubicBezTo>
                    <a:cubicBezTo>
                      <a:pt x="4476" y="17468"/>
                      <a:pt x="5112" y="17460"/>
                      <a:pt x="5770" y="17271"/>
                    </a:cubicBezTo>
                    <a:cubicBezTo>
                      <a:pt x="6754" y="16988"/>
                      <a:pt x="7730" y="16410"/>
                      <a:pt x="8685" y="15465"/>
                    </a:cubicBezTo>
                    <a:cubicBezTo>
                      <a:pt x="11888" y="18627"/>
                      <a:pt x="15165" y="20599"/>
                      <a:pt x="18470" y="21354"/>
                    </a:cubicBezTo>
                    <a:cubicBezTo>
                      <a:pt x="18695" y="21406"/>
                      <a:pt x="18921" y="21451"/>
                      <a:pt x="19142" y="21280"/>
                    </a:cubicBezTo>
                    <a:cubicBezTo>
                      <a:pt x="19717" y="20835"/>
                      <a:pt x="20124" y="19147"/>
                      <a:pt x="20478" y="17492"/>
                    </a:cubicBezTo>
                    <a:cubicBezTo>
                      <a:pt x="20834" y="15828"/>
                      <a:pt x="21170" y="14066"/>
                      <a:pt x="21483" y="12196"/>
                    </a:cubicBezTo>
                    <a:lnTo>
                      <a:pt x="19245" y="1673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039;p62"/>
              <p:cNvSpPr/>
              <p:nvPr/>
            </p:nvSpPr>
            <p:spPr>
              <a:xfrm>
                <a:off x="2519849" y="1656888"/>
                <a:ext cx="2051474" cy="2759047"/>
              </a:xfrm>
              <a:custGeom>
                <a:avLst/>
                <a:gdLst/>
                <a:ahLst/>
                <a:cxnLst/>
                <a:rect l="l" t="t" r="r" b="b"/>
                <a:pathLst>
                  <a:path w="21376" h="21592" extrusionOk="0">
                    <a:moveTo>
                      <a:pt x="13262" y="0"/>
                    </a:moveTo>
                    <a:cubicBezTo>
                      <a:pt x="11659" y="-8"/>
                      <a:pt x="10520" y="662"/>
                      <a:pt x="9458" y="1460"/>
                    </a:cubicBezTo>
                    <a:cubicBezTo>
                      <a:pt x="8066" y="2506"/>
                      <a:pt x="6714" y="3760"/>
                      <a:pt x="5469" y="4945"/>
                    </a:cubicBezTo>
                    <a:cubicBezTo>
                      <a:pt x="3737" y="6593"/>
                      <a:pt x="1917" y="8186"/>
                      <a:pt x="0" y="9715"/>
                    </a:cubicBezTo>
                    <a:lnTo>
                      <a:pt x="4703" y="13774"/>
                    </a:lnTo>
                    <a:lnTo>
                      <a:pt x="7711" y="10825"/>
                    </a:lnTo>
                    <a:cubicBezTo>
                      <a:pt x="7812" y="12020"/>
                      <a:pt x="7856" y="13213"/>
                      <a:pt x="7852" y="14410"/>
                    </a:cubicBezTo>
                    <a:cubicBezTo>
                      <a:pt x="7845" y="16812"/>
                      <a:pt x="7606" y="19212"/>
                      <a:pt x="7181" y="21592"/>
                    </a:cubicBezTo>
                    <a:lnTo>
                      <a:pt x="20412" y="21592"/>
                    </a:lnTo>
                    <a:cubicBezTo>
                      <a:pt x="21326" y="18005"/>
                      <a:pt x="21600" y="14342"/>
                      <a:pt x="21190" y="10703"/>
                    </a:cubicBezTo>
                    <a:cubicBezTo>
                      <a:pt x="21032" y="9304"/>
                      <a:pt x="20772" y="7911"/>
                      <a:pt x="20287" y="6555"/>
                    </a:cubicBezTo>
                    <a:cubicBezTo>
                      <a:pt x="19635" y="4732"/>
                      <a:pt x="18565" y="2994"/>
                      <a:pt x="16919" y="1567"/>
                    </a:cubicBezTo>
                    <a:cubicBezTo>
                      <a:pt x="15953" y="730"/>
                      <a:pt x="14730" y="7"/>
                      <a:pt x="13262" y="0"/>
                    </a:cubicBezTo>
                    <a:close/>
                  </a:path>
                </a:pathLst>
              </a:custGeom>
              <a:solidFill>
                <a:srgbClr val="3197E0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" name="Google Shape;1040;p62"/>
            <p:cNvGrpSpPr/>
            <p:nvPr/>
          </p:nvGrpSpPr>
          <p:grpSpPr>
            <a:xfrm>
              <a:off x="4219640" y="1208532"/>
              <a:ext cx="3410544" cy="3207679"/>
              <a:chOff x="-76201" y="1"/>
              <a:chExt cx="3410542" cy="3207677"/>
            </a:xfrm>
          </p:grpSpPr>
          <p:sp>
            <p:nvSpPr>
              <p:cNvPr id="55" name="Google Shape;1041;p62"/>
              <p:cNvSpPr/>
              <p:nvPr/>
            </p:nvSpPr>
            <p:spPr>
              <a:xfrm>
                <a:off x="1979362" y="5678"/>
                <a:ext cx="1354979" cy="3200769"/>
              </a:xfrm>
              <a:custGeom>
                <a:avLst/>
                <a:gdLst/>
                <a:ahLst/>
                <a:cxnLst/>
                <a:rect l="l" t="t" r="r" b="b"/>
                <a:pathLst>
                  <a:path w="21435" h="20779" extrusionOk="0">
                    <a:moveTo>
                      <a:pt x="19376" y="339"/>
                    </a:moveTo>
                    <a:cubicBezTo>
                      <a:pt x="14811" y="-821"/>
                      <a:pt x="9661" y="1161"/>
                      <a:pt x="7489" y="3739"/>
                    </a:cubicBezTo>
                    <a:cubicBezTo>
                      <a:pt x="5119" y="6553"/>
                      <a:pt x="3744" y="9483"/>
                      <a:pt x="2605" y="12422"/>
                    </a:cubicBezTo>
                    <a:cubicBezTo>
                      <a:pt x="1530" y="15196"/>
                      <a:pt x="661" y="17983"/>
                      <a:pt x="0" y="20779"/>
                    </a:cubicBezTo>
                    <a:lnTo>
                      <a:pt x="10954" y="20779"/>
                    </a:lnTo>
                    <a:cubicBezTo>
                      <a:pt x="11395" y="14994"/>
                      <a:pt x="14436" y="9292"/>
                      <a:pt x="19925" y="3960"/>
                    </a:cubicBezTo>
                    <a:cubicBezTo>
                      <a:pt x="20252" y="3643"/>
                      <a:pt x="20587" y="3327"/>
                      <a:pt x="20869" y="3003"/>
                    </a:cubicBezTo>
                    <a:cubicBezTo>
                      <a:pt x="21296" y="2512"/>
                      <a:pt x="21600" y="1992"/>
                      <a:pt x="21338" y="1482"/>
                    </a:cubicBezTo>
                    <a:cubicBezTo>
                      <a:pt x="21094" y="1006"/>
                      <a:pt x="20382" y="594"/>
                      <a:pt x="19376" y="339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042;p62"/>
              <p:cNvSpPr/>
              <p:nvPr/>
            </p:nvSpPr>
            <p:spPr>
              <a:xfrm>
                <a:off x="1973466" y="1"/>
                <a:ext cx="1338195" cy="320767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550" extrusionOk="0">
                    <a:moveTo>
                      <a:pt x="16259" y="25"/>
                    </a:moveTo>
                    <a:cubicBezTo>
                      <a:pt x="12664" y="250"/>
                      <a:pt x="9312" y="1916"/>
                      <a:pt x="7636" y="3912"/>
                    </a:cubicBezTo>
                    <a:cubicBezTo>
                      <a:pt x="5194" y="6821"/>
                      <a:pt x="3817" y="9857"/>
                      <a:pt x="2662" y="12900"/>
                    </a:cubicBezTo>
                    <a:cubicBezTo>
                      <a:pt x="1572" y="15771"/>
                      <a:pt x="681" y="18657"/>
                      <a:pt x="0" y="21550"/>
                    </a:cubicBezTo>
                    <a:lnTo>
                      <a:pt x="5638" y="21542"/>
                    </a:lnTo>
                    <a:cubicBezTo>
                      <a:pt x="6144" y="18957"/>
                      <a:pt x="6812" y="16389"/>
                      <a:pt x="7698" y="13840"/>
                    </a:cubicBezTo>
                    <a:cubicBezTo>
                      <a:pt x="8709" y="10931"/>
                      <a:pt x="9980" y="8003"/>
                      <a:pt x="12792" y="5277"/>
                    </a:cubicBezTo>
                    <a:cubicBezTo>
                      <a:pt x="13633" y="4462"/>
                      <a:pt x="14612" y="3668"/>
                      <a:pt x="15969" y="2983"/>
                    </a:cubicBezTo>
                    <a:cubicBezTo>
                      <a:pt x="17488" y="2217"/>
                      <a:pt x="19427" y="1622"/>
                      <a:pt x="21600" y="1232"/>
                    </a:cubicBezTo>
                    <a:cubicBezTo>
                      <a:pt x="21279" y="870"/>
                      <a:pt x="20691" y="560"/>
                      <a:pt x="19896" y="350"/>
                    </a:cubicBezTo>
                    <a:cubicBezTo>
                      <a:pt x="18714" y="39"/>
                      <a:pt x="17470" y="-50"/>
                      <a:pt x="16259" y="25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043;p62"/>
              <p:cNvSpPr/>
              <p:nvPr/>
            </p:nvSpPr>
            <p:spPr>
              <a:xfrm>
                <a:off x="-76201" y="2462231"/>
                <a:ext cx="2564650" cy="432959"/>
              </a:xfrm>
              <a:custGeom>
                <a:avLst/>
                <a:gdLst/>
                <a:ahLst/>
                <a:cxnLst/>
                <a:rect l="l" t="t" r="r" b="b"/>
                <a:pathLst>
                  <a:path w="20964" h="19248" extrusionOk="0">
                    <a:moveTo>
                      <a:pt x="2049" y="4210"/>
                    </a:moveTo>
                    <a:cubicBezTo>
                      <a:pt x="770" y="5503"/>
                      <a:pt x="-318" y="9421"/>
                      <a:pt x="85" y="14770"/>
                    </a:cubicBezTo>
                    <a:cubicBezTo>
                      <a:pt x="178" y="16006"/>
                      <a:pt x="363" y="16980"/>
                      <a:pt x="573" y="17667"/>
                    </a:cubicBezTo>
                    <a:cubicBezTo>
                      <a:pt x="1349" y="20197"/>
                      <a:pt x="2298" y="19156"/>
                      <a:pt x="3186" y="18210"/>
                    </a:cubicBezTo>
                    <a:cubicBezTo>
                      <a:pt x="5595" y="15648"/>
                      <a:pt x="8039" y="14430"/>
                      <a:pt x="10482" y="14430"/>
                    </a:cubicBezTo>
                    <a:cubicBezTo>
                      <a:pt x="12925" y="14430"/>
                      <a:pt x="15369" y="15648"/>
                      <a:pt x="17778" y="18210"/>
                    </a:cubicBezTo>
                    <a:cubicBezTo>
                      <a:pt x="18666" y="19156"/>
                      <a:pt x="19614" y="20197"/>
                      <a:pt x="20391" y="17667"/>
                    </a:cubicBezTo>
                    <a:cubicBezTo>
                      <a:pt x="20601" y="16980"/>
                      <a:pt x="20786" y="16006"/>
                      <a:pt x="20879" y="14770"/>
                    </a:cubicBezTo>
                    <a:cubicBezTo>
                      <a:pt x="21282" y="9421"/>
                      <a:pt x="20194" y="5503"/>
                      <a:pt x="18915" y="4210"/>
                    </a:cubicBezTo>
                    <a:cubicBezTo>
                      <a:pt x="13364" y="-1403"/>
                      <a:pt x="7600" y="-1403"/>
                      <a:pt x="2049" y="421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044;p62"/>
              <p:cNvSpPr/>
              <p:nvPr/>
            </p:nvSpPr>
            <p:spPr>
              <a:xfrm>
                <a:off x="-73983" y="2461897"/>
                <a:ext cx="2560366" cy="305418"/>
              </a:xfrm>
              <a:custGeom>
                <a:avLst/>
                <a:gdLst/>
                <a:ahLst/>
                <a:cxnLst/>
                <a:rect l="l" t="t" r="r" b="b"/>
                <a:pathLst>
                  <a:path w="21301" h="21600" extrusionOk="0">
                    <a:moveTo>
                      <a:pt x="10651" y="0"/>
                    </a:moveTo>
                    <a:cubicBezTo>
                      <a:pt x="7772" y="0"/>
                      <a:pt x="4893" y="2256"/>
                      <a:pt x="2068" y="6720"/>
                    </a:cubicBezTo>
                    <a:cubicBezTo>
                      <a:pt x="868" y="8617"/>
                      <a:pt x="-149" y="14092"/>
                      <a:pt x="19" y="21600"/>
                    </a:cubicBezTo>
                    <a:cubicBezTo>
                      <a:pt x="3572" y="15144"/>
                      <a:pt x="7196" y="11794"/>
                      <a:pt x="10832" y="11904"/>
                    </a:cubicBezTo>
                    <a:cubicBezTo>
                      <a:pt x="14348" y="12010"/>
                      <a:pt x="17847" y="15352"/>
                      <a:pt x="21283" y="21600"/>
                    </a:cubicBezTo>
                    <a:cubicBezTo>
                      <a:pt x="21451" y="14091"/>
                      <a:pt x="20434" y="8617"/>
                      <a:pt x="19234" y="6720"/>
                    </a:cubicBezTo>
                    <a:cubicBezTo>
                      <a:pt x="16409" y="2256"/>
                      <a:pt x="13530" y="0"/>
                      <a:pt x="10651" y="0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4" name="Google Shape;1045;p62"/>
          <p:cNvSpPr/>
          <p:nvPr/>
        </p:nvSpPr>
        <p:spPr>
          <a:xfrm>
            <a:off x="2819151" y="4666363"/>
            <a:ext cx="2018902" cy="1187156"/>
          </a:xfrm>
          <a:prstGeom prst="wedgeRoundRectCallout">
            <a:avLst>
              <a:gd name="adj1" fmla="val 47556"/>
              <a:gd name="adj2" fmla="val 92935"/>
              <a:gd name="adj3" fmla="val 16667"/>
            </a:avLst>
          </a:prstGeom>
          <a:solidFill>
            <a:srgbClr val="F38573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One Page Request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1046;p62"/>
          <p:cNvSpPr/>
          <p:nvPr/>
        </p:nvSpPr>
        <p:spPr>
          <a:xfrm>
            <a:off x="8522433" y="3002757"/>
            <a:ext cx="2018902" cy="1187156"/>
          </a:xfrm>
          <a:prstGeom prst="wedgeRoundRectCallout">
            <a:avLst>
              <a:gd name="adj1" fmla="val -94975"/>
              <a:gd name="adj2" fmla="val 147283"/>
              <a:gd name="adj3" fmla="val 16667"/>
            </a:avLst>
          </a:prstGeom>
          <a:solidFill>
            <a:srgbClr val="99D35B"/>
          </a:solidFill>
          <a:ln w="25400" cap="flat" cmpd="sng">
            <a:solidFill>
              <a:srgbClr val="5481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User Information</a:t>
            </a:r>
            <a:endParaRPr sz="22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1047;p62"/>
          <p:cNvSpPr/>
          <p:nvPr/>
        </p:nvSpPr>
        <p:spPr>
          <a:xfrm>
            <a:off x="5125982" y="2422002"/>
            <a:ext cx="2018902" cy="1187156"/>
          </a:xfrm>
          <a:prstGeom prst="wedgeRoundRectCallout">
            <a:avLst>
              <a:gd name="adj1" fmla="val 18794"/>
              <a:gd name="adj2" fmla="val 196196"/>
              <a:gd name="adj3" fmla="val 16667"/>
            </a:avLst>
          </a:prstGeom>
          <a:solidFill>
            <a:srgbClr val="F69E66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Website Visits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1048;p62"/>
          <p:cNvSpPr txBox="1"/>
          <p:nvPr/>
        </p:nvSpPr>
        <p:spPr>
          <a:xfrm>
            <a:off x="5370342" y="6014606"/>
            <a:ext cx="1918632" cy="267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Interface identifies</a:t>
            </a:r>
            <a:endParaRPr sz="2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833324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82"/>
          <p:cNvSpPr txBox="1">
            <a:spLocks noGrp="1"/>
          </p:cNvSpPr>
          <p:nvPr>
            <p:ph type="title"/>
          </p:nvPr>
        </p:nvSpPr>
        <p:spPr>
          <a:xfrm>
            <a:off x="596200" y="462422"/>
            <a:ext cx="149486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US" sz="2800" dirty="0"/>
              <a:t>Assisted Practice</a:t>
            </a:r>
            <a:endParaRPr sz="2800" dirty="0"/>
          </a:p>
        </p:txBody>
      </p:sp>
      <p:sp>
        <p:nvSpPr>
          <p:cNvPr id="1029" name="Google Shape;1029;p82"/>
          <p:cNvSpPr txBox="1">
            <a:spLocks noGrp="1"/>
          </p:cNvSpPr>
          <p:nvPr>
            <p:ph type="body" idx="1"/>
          </p:nvPr>
        </p:nvSpPr>
        <p:spPr>
          <a:xfrm>
            <a:off x="857250" y="3143968"/>
            <a:ext cx="14413994" cy="1923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>
              <a:buClr>
                <a:srgbClr val="000000"/>
              </a:buClr>
              <a:buSzPts val="2200"/>
              <a:buNone/>
            </a:pPr>
            <a:r>
              <a:rPr lang="en-IN" b="1" dirty="0"/>
              <a:t>Problem Statement: </a:t>
            </a:r>
            <a:endParaRPr lang="en-IN" dirty="0"/>
          </a:p>
          <a:p>
            <a:pPr marL="50800" lvl="0" indent="0">
              <a:buClr>
                <a:srgbClr val="000000"/>
              </a:buClr>
              <a:buSzPts val="2200"/>
              <a:buNone/>
            </a:pPr>
            <a:r>
              <a:rPr lang="en-IN" dirty="0"/>
              <a:t>Write a program to demonstrate session handling in JSP.</a:t>
            </a:r>
          </a:p>
        </p:txBody>
      </p:sp>
      <p:sp>
        <p:nvSpPr>
          <p:cNvPr id="1030" name="Google Shape;1030;p82"/>
          <p:cNvSpPr txBox="1"/>
          <p:nvPr/>
        </p:nvSpPr>
        <p:spPr>
          <a:xfrm>
            <a:off x="12407201" y="1478759"/>
            <a:ext cx="2966150" cy="87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rPr>
              <a:t>Duration: </a:t>
            </a:r>
            <a:r>
              <a:rPr lang="en-US" sz="2200" b="1" dirty="0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r>
              <a:rPr lang="en-US" sz="2200" b="1" i="0" u="none" strike="noStrike" cap="none" dirty="0">
                <a:solidFill>
                  <a:srgbClr val="2E75B5"/>
                </a:solidFill>
                <a:latin typeface="Open Sans"/>
                <a:ea typeface="Open Sans"/>
                <a:cs typeface="Open Sans"/>
                <a:sym typeface="Open Sans"/>
              </a:rPr>
              <a:t> Min.</a:t>
            </a:r>
            <a:endParaRPr dirty="0"/>
          </a:p>
        </p:txBody>
      </p:sp>
      <p:sp>
        <p:nvSpPr>
          <p:cNvPr id="1031" name="Google Shape;1031;p82"/>
          <p:cNvSpPr txBox="1"/>
          <p:nvPr/>
        </p:nvSpPr>
        <p:spPr>
          <a:xfrm>
            <a:off x="596200" y="1453022"/>
            <a:ext cx="10077055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3F3F3F"/>
              </a:buClr>
              <a:buSzPts val="3200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Session Handling</a:t>
            </a:r>
            <a:endParaRPr sz="240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089471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83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Assisted Practice: Guidelines </a:t>
            </a:r>
            <a:endParaRPr/>
          </a:p>
        </p:txBody>
      </p:sp>
      <p:pic>
        <p:nvPicPr>
          <p:cNvPr id="1037" name="Google Shape;1037;p8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 rot="10800000" flipH="1">
            <a:off x="3251200" y="861595"/>
            <a:ext cx="9753600" cy="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83"/>
          <p:cNvSpPr txBox="1">
            <a:spLocks noGrp="1"/>
          </p:cNvSpPr>
          <p:nvPr>
            <p:ph type="body" idx="1"/>
          </p:nvPr>
        </p:nvSpPr>
        <p:spPr>
          <a:xfrm>
            <a:off x="1008414" y="1241313"/>
            <a:ext cx="14284138" cy="544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lnSpc>
                <a:spcPct val="250000"/>
              </a:lnSpc>
              <a:spcBef>
                <a:spcPts val="0"/>
              </a:spcBef>
            </a:pPr>
            <a:r>
              <a:rPr lang="en-IN" dirty="0"/>
              <a:t>Steps to demonstrate session handling in JSP:</a:t>
            </a: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Create a Java project in your IDE. 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Write a program in Java to demonstrate session handling in JSP.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Initialize the .git file.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Add and commit the program files.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250000"/>
              </a:lnSpc>
              <a:spcBef>
                <a:spcPts val="0"/>
              </a:spcBef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IN" dirty="0"/>
              <a:t>Push the code to your </a:t>
            </a:r>
            <a:r>
              <a:rPr lang="en-IN" dirty="0" err="1"/>
              <a:t>GitHub</a:t>
            </a:r>
            <a:r>
              <a:rPr lang="en-IN" dirty="0"/>
              <a:t> repository.</a:t>
            </a:r>
            <a:endParaRPr lang="en-IN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77965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3" name="Google Shape;2033;g85d11cf31a_4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4" y="155096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85d11cf31a_4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3" y="238104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g85d11cf31a_4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2" y="338454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035;g85d11cf31a_4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282" y="4451373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71;p65"/>
          <p:cNvSpPr txBox="1"/>
          <p:nvPr/>
        </p:nvSpPr>
        <p:spPr>
          <a:xfrm>
            <a:off x="1502254" y="1476201"/>
            <a:ext cx="10353412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JSP is used to create web applications using HTML tags and JSP tags. </a:t>
            </a:r>
            <a:endParaRPr sz="28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072;p65"/>
          <p:cNvSpPr txBox="1"/>
          <p:nvPr/>
        </p:nvSpPr>
        <p:spPr>
          <a:xfrm>
            <a:off x="1502248" y="2326737"/>
            <a:ext cx="11980000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JSPs are easy to maintain and have less code.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073;p65"/>
          <p:cNvSpPr txBox="1"/>
          <p:nvPr/>
        </p:nvSpPr>
        <p:spPr>
          <a:xfrm>
            <a:off x="1502247" y="3139057"/>
            <a:ext cx="9880481" cy="114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Scripting elements can insert the Java code inside the JSP. Types of scripting elements are scriptlet tag, expression tag, and declaration tag</a:t>
            </a: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074;p65"/>
          <p:cNvSpPr txBox="1"/>
          <p:nvPr/>
        </p:nvSpPr>
        <p:spPr>
          <a:xfrm>
            <a:off x="1502253" y="4554926"/>
            <a:ext cx="961315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Nine JSP Implicit Objects are created by web containers that are available </a:t>
            </a: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all the JSP pages.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075;p65"/>
          <p:cNvSpPr txBox="1"/>
          <p:nvPr/>
        </p:nvSpPr>
        <p:spPr>
          <a:xfrm>
            <a:off x="1502246" y="5454137"/>
            <a:ext cx="9777926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Messages that tell the web container how to translate a JSP page into corresponding servlets are known as JSP directives.</a:t>
            </a:r>
            <a:endParaRPr sz="28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1076;p65"/>
          <p:cNvSpPr txBox="1"/>
          <p:nvPr/>
        </p:nvSpPr>
        <p:spPr>
          <a:xfrm>
            <a:off x="1502245" y="6369526"/>
            <a:ext cx="9391727" cy="78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Each action tag is used to perform a specific function. All action tags are used to control the flow between pages.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077;p65"/>
          <p:cNvSpPr txBox="1"/>
          <p:nvPr/>
        </p:nvSpPr>
        <p:spPr>
          <a:xfrm>
            <a:off x="1539715" y="7400626"/>
            <a:ext cx="8889103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Tracking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is done by Cookies that are text files stored on the client system.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035;g85d11cf31a_4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788" y="53447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035;g85d11cf31a_4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788" y="636956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035;g85d11cf31a_4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28" y="7262967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2"/>
          <p:cNvSpPr txBox="1">
            <a:spLocks noGrp="1"/>
          </p:cNvSpPr>
          <p:nvPr>
            <p:ph type="body" idx="1"/>
          </p:nvPr>
        </p:nvSpPr>
        <p:spPr>
          <a:xfrm>
            <a:off x="1318569" y="1513219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46" name="Google Shape;2046;p2"/>
          <p:cNvSpPr txBox="1">
            <a:spLocks noGrp="1"/>
          </p:cNvSpPr>
          <p:nvPr>
            <p:ph type="body" idx="2"/>
          </p:nvPr>
        </p:nvSpPr>
        <p:spPr>
          <a:xfrm>
            <a:off x="3164431" y="790685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0800" lvl="0" indent="0" algn="l">
              <a:lnSpc>
                <a:spcPct val="90000"/>
              </a:lnSpc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Which of the following is NOT a JSP Scripting Element?</a:t>
            </a:r>
          </a:p>
        </p:txBody>
      </p:sp>
      <p:sp>
        <p:nvSpPr>
          <p:cNvPr id="16" name="Google Shape;1095;p67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33333"/>
                </a:solidFill>
              </a:rPr>
              <a:t>JSP Expressions</a:t>
            </a:r>
            <a:endParaRPr/>
          </a:p>
        </p:txBody>
      </p:sp>
      <p:sp>
        <p:nvSpPr>
          <p:cNvPr id="17" name="Google Shape;1096;p67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JSP Initialization</a:t>
            </a:r>
            <a:endParaRPr/>
          </a:p>
        </p:txBody>
      </p:sp>
      <p:sp>
        <p:nvSpPr>
          <p:cNvPr id="18" name="Google Shape;1097;p67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JSP Scriptlet</a:t>
            </a:r>
            <a:endParaRPr/>
          </a:p>
        </p:txBody>
      </p:sp>
      <p:sp>
        <p:nvSpPr>
          <p:cNvPr id="19" name="Google Shape;1098;p67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JSP Declaration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4" y="252458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3" y="318527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2" y="3829349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1" y="446998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7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316" y="515009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7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091" y="584682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41;p5"/>
          <p:cNvSpPr txBox="1">
            <a:spLocks noGrp="1"/>
          </p:cNvSpPr>
          <p:nvPr>
            <p:ph type="body" idx="1"/>
          </p:nvPr>
        </p:nvSpPr>
        <p:spPr>
          <a:xfrm>
            <a:off x="1464291" y="2469652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Describe JSP in brief </a:t>
            </a:r>
            <a:endParaRPr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242;p5"/>
          <p:cNvSpPr txBox="1">
            <a:spLocks noGrp="1"/>
          </p:cNvSpPr>
          <p:nvPr>
            <p:ph type="body" idx="2"/>
          </p:nvPr>
        </p:nvSpPr>
        <p:spPr>
          <a:xfrm>
            <a:off x="1464291" y="3126226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simple JSP pages by configuring JSP with Eclipse</a:t>
            </a:r>
            <a:endParaRPr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243;p5"/>
          <p:cNvSpPr txBox="1">
            <a:spLocks noGrp="1"/>
          </p:cNvSpPr>
          <p:nvPr>
            <p:ph type="body" idx="3"/>
          </p:nvPr>
        </p:nvSpPr>
        <p:spPr>
          <a:xfrm>
            <a:off x="1464291" y="3782800"/>
            <a:ext cx="8229601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Explain JSP Scripting Elements</a:t>
            </a:r>
            <a:endParaRPr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Google Shape;244;p5"/>
          <p:cNvSpPr txBox="1">
            <a:spLocks noGrp="1"/>
          </p:cNvSpPr>
          <p:nvPr>
            <p:ph type="body" idx="4"/>
          </p:nvPr>
        </p:nvSpPr>
        <p:spPr>
          <a:xfrm>
            <a:off x="1457922" y="4439374"/>
            <a:ext cx="8242338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Demonstrate JSP Implicit Objects</a:t>
            </a:r>
            <a:endParaRPr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Google Shape;245;p5"/>
          <p:cNvSpPr txBox="1">
            <a:spLocks/>
          </p:cNvSpPr>
          <p:nvPr/>
        </p:nvSpPr>
        <p:spPr>
          <a:xfrm>
            <a:off x="1457922" y="5095948"/>
            <a:ext cx="8242338" cy="58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Clr>
                <a:srgbClr val="3F3F3F"/>
              </a:buClr>
              <a:buSzPts val="2200"/>
              <a:buFont typeface="Arial"/>
              <a:buNone/>
            </a:pPr>
            <a:r>
              <a:rPr lang="en-IN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Illustrate working of JSP Directives</a:t>
            </a:r>
            <a:endParaRPr lang="en-IN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46;p5"/>
          <p:cNvSpPr txBox="1">
            <a:spLocks/>
          </p:cNvSpPr>
          <p:nvPr/>
        </p:nvSpPr>
        <p:spPr>
          <a:xfrm>
            <a:off x="1457922" y="5791257"/>
            <a:ext cx="8242338" cy="58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Clr>
                <a:srgbClr val="3F3F3F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Utilize JSP action tags</a:t>
            </a:r>
          </a:p>
        </p:txBody>
      </p:sp>
      <p:sp>
        <p:nvSpPr>
          <p:cNvPr id="28" name="Google Shape;247;p5"/>
          <p:cNvSpPr txBox="1"/>
          <p:nvPr/>
        </p:nvSpPr>
        <p:spPr>
          <a:xfrm>
            <a:off x="1464291" y="6484978"/>
            <a:ext cx="8229601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Illustrate session handling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17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831" y="6503733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3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/>
            <a:r>
              <a:rPr lang="en-IN" dirty="0"/>
              <a:t>JSP Initialization is NOT a JSP Scripting Element.</a:t>
            </a:r>
          </a:p>
        </p:txBody>
      </p:sp>
      <p:sp>
        <p:nvSpPr>
          <p:cNvPr id="2056" name="Google Shape;2056;p3"/>
          <p:cNvSpPr txBox="1">
            <a:spLocks noGrp="1"/>
          </p:cNvSpPr>
          <p:nvPr>
            <p:ph type="body" idx="2"/>
          </p:nvPr>
        </p:nvSpPr>
        <p:spPr>
          <a:xfrm>
            <a:off x="3523594" y="7105650"/>
            <a:ext cx="10554355" cy="48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B</a:t>
            </a:r>
            <a:endParaRPr dirty="0"/>
          </a:p>
        </p:txBody>
      </p:sp>
      <p:sp>
        <p:nvSpPr>
          <p:cNvPr id="2057" name="Google Shape;2057;p3"/>
          <p:cNvSpPr txBox="1"/>
          <p:nvPr/>
        </p:nvSpPr>
        <p:spPr>
          <a:xfrm>
            <a:off x="3164431" y="790685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0800" lvl="0">
              <a:lnSpc>
                <a:spcPct val="90000"/>
              </a:lnSpc>
              <a:spcBef>
                <a:spcPts val="1000"/>
              </a:spcBef>
              <a:buSzPts val="2800"/>
            </a:pPr>
            <a:r>
              <a:rPr lang="en-I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Which of the following is NOT a JSP Scripting Element?</a:t>
            </a:r>
          </a:p>
        </p:txBody>
      </p:sp>
      <p:sp>
        <p:nvSpPr>
          <p:cNvPr id="2062" name="Google Shape;2062;p3"/>
          <p:cNvSpPr txBox="1"/>
          <p:nvPr/>
        </p:nvSpPr>
        <p:spPr>
          <a:xfrm>
            <a:off x="2017495" y="1601584"/>
            <a:ext cx="812482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2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1095;p67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000" b="0">
                <a:solidFill>
                  <a:schemeClr val="tx1">
                    <a:lumMod val="75000"/>
                    <a:lumOff val="25000"/>
                  </a:schemeClr>
                </a:solidFill>
              </a:rPr>
              <a:t>JSP Expressions</a:t>
            </a:r>
            <a:endParaRPr sz="20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Google Shape;1096;p67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000" b="0">
                <a:solidFill>
                  <a:schemeClr val="tx1">
                    <a:lumMod val="75000"/>
                    <a:lumOff val="25000"/>
                  </a:schemeClr>
                </a:solidFill>
              </a:rPr>
              <a:t>JSP Initialization</a:t>
            </a:r>
            <a:endParaRPr sz="20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Google Shape;1097;p67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JSP Scriptlet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Google Shape;1098;p67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JSP Declaration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2"/>
          <p:cNvSpPr txBox="1">
            <a:spLocks noGrp="1"/>
          </p:cNvSpPr>
          <p:nvPr>
            <p:ph type="body" idx="1"/>
          </p:nvPr>
        </p:nvSpPr>
        <p:spPr>
          <a:xfrm>
            <a:off x="1318569" y="1513219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46" name="Google Shape;2046;p2"/>
          <p:cNvSpPr txBox="1">
            <a:spLocks noGrp="1"/>
          </p:cNvSpPr>
          <p:nvPr>
            <p:ph type="body" idx="2"/>
          </p:nvPr>
        </p:nvSpPr>
        <p:spPr>
          <a:xfrm>
            <a:off x="3164431" y="74338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0800" lvl="0" indent="0" algn="l">
              <a:lnSpc>
                <a:spcPct val="90000"/>
              </a:lnSpc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object that allows you to access and print to the servlet’s output stream is ______.</a:t>
            </a:r>
          </a:p>
        </p:txBody>
      </p:sp>
      <p:sp>
        <p:nvSpPr>
          <p:cNvPr id="12" name="Google Shape;1117;p69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33333"/>
                </a:solidFill>
              </a:rPr>
              <a:t>Response</a:t>
            </a:r>
            <a:endParaRPr/>
          </a:p>
        </p:txBody>
      </p:sp>
      <p:sp>
        <p:nvSpPr>
          <p:cNvPr id="13" name="Google Shape;1118;p69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Request</a:t>
            </a:r>
            <a:endParaRPr/>
          </a:p>
        </p:txBody>
      </p:sp>
      <p:sp>
        <p:nvSpPr>
          <p:cNvPr id="14" name="Google Shape;1119;p69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Out</a:t>
            </a:r>
            <a:endParaRPr/>
          </a:p>
        </p:txBody>
      </p:sp>
      <p:sp>
        <p:nvSpPr>
          <p:cNvPr id="15" name="Google Shape;1120;p69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Application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132698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3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/>
            <a:r>
              <a:rPr lang="en-IN" dirty="0"/>
              <a:t>The Out object allows you to access and print to the servlet’s output stream.</a:t>
            </a:r>
          </a:p>
        </p:txBody>
      </p:sp>
      <p:sp>
        <p:nvSpPr>
          <p:cNvPr id="2056" name="Google Shape;2056;p3"/>
          <p:cNvSpPr txBox="1">
            <a:spLocks noGrp="1"/>
          </p:cNvSpPr>
          <p:nvPr>
            <p:ph type="body" idx="2"/>
          </p:nvPr>
        </p:nvSpPr>
        <p:spPr>
          <a:xfrm>
            <a:off x="3523594" y="7105650"/>
            <a:ext cx="10554355" cy="48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C</a:t>
            </a:r>
            <a:endParaRPr dirty="0"/>
          </a:p>
        </p:txBody>
      </p:sp>
      <p:sp>
        <p:nvSpPr>
          <p:cNvPr id="2057" name="Google Shape;2057;p3"/>
          <p:cNvSpPr txBox="1"/>
          <p:nvPr/>
        </p:nvSpPr>
        <p:spPr>
          <a:xfrm>
            <a:off x="3164431" y="806451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0800" lvl="0">
              <a:lnSpc>
                <a:spcPct val="90000"/>
              </a:lnSpc>
            </a:pPr>
            <a:r>
              <a:rPr lang="en-I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The object that allows you to access and print to the servlet’s output stream is ______.</a:t>
            </a:r>
          </a:p>
        </p:txBody>
      </p:sp>
      <p:sp>
        <p:nvSpPr>
          <p:cNvPr id="2062" name="Google Shape;2062;p3"/>
          <p:cNvSpPr txBox="1"/>
          <p:nvPr/>
        </p:nvSpPr>
        <p:spPr>
          <a:xfrm>
            <a:off x="2017495" y="1601584"/>
            <a:ext cx="55228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2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117;p69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000" b="0">
                <a:solidFill>
                  <a:schemeClr val="tx1">
                    <a:lumMod val="75000"/>
                    <a:lumOff val="25000"/>
                  </a:schemeClr>
                </a:solidFill>
              </a:rPr>
              <a:t>Response</a:t>
            </a:r>
            <a:endParaRPr sz="20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Google Shape;1118;p69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000" b="0">
                <a:solidFill>
                  <a:schemeClr val="tx1">
                    <a:lumMod val="75000"/>
                    <a:lumOff val="25000"/>
                  </a:schemeClr>
                </a:solidFill>
              </a:rPr>
              <a:t>Request</a:t>
            </a:r>
            <a:endParaRPr sz="20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Google Shape;1119;p69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Out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Google Shape;1120;p69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0637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2"/>
          <p:cNvSpPr txBox="1">
            <a:spLocks noGrp="1"/>
          </p:cNvSpPr>
          <p:nvPr>
            <p:ph type="body" idx="1"/>
          </p:nvPr>
        </p:nvSpPr>
        <p:spPr>
          <a:xfrm>
            <a:off x="1318569" y="1513219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chemeClr val="lt1"/>
                </a:solidFill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46" name="Google Shape;2046;p2"/>
          <p:cNvSpPr txBox="1">
            <a:spLocks noGrp="1"/>
          </p:cNvSpPr>
          <p:nvPr>
            <p:ph type="body" idx="2"/>
          </p:nvPr>
        </p:nvSpPr>
        <p:spPr>
          <a:xfrm>
            <a:off x="3164431" y="806451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0800" lvl="0" indent="0" algn="l">
              <a:lnSpc>
                <a:spcPct val="90000"/>
              </a:lnSpc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Which of the following inserts a specified file into the created JSP? </a:t>
            </a:r>
          </a:p>
        </p:txBody>
      </p:sp>
      <p:sp>
        <p:nvSpPr>
          <p:cNvPr id="14" name="Google Shape;1139;p71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33333"/>
                </a:solidFill>
              </a:rPr>
              <a:t>jsp:include</a:t>
            </a:r>
            <a:endParaRPr/>
          </a:p>
        </p:txBody>
      </p:sp>
      <p:sp>
        <p:nvSpPr>
          <p:cNvPr id="15" name="Google Shape;1140;p71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jsp:setProperty</a:t>
            </a:r>
            <a:endParaRPr/>
          </a:p>
        </p:txBody>
      </p:sp>
      <p:sp>
        <p:nvSpPr>
          <p:cNvPr id="16" name="Google Shape;1141;p71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jsp:body</a:t>
            </a:r>
            <a:endParaRPr/>
          </a:p>
        </p:txBody>
      </p:sp>
      <p:sp>
        <p:nvSpPr>
          <p:cNvPr id="17" name="Google Shape;1142;p71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jsp:element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52984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3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/>
            <a:r>
              <a:rPr lang="en-IN" dirty="0" err="1"/>
              <a:t>Jsp:include</a:t>
            </a:r>
            <a:r>
              <a:rPr lang="en-IN" dirty="0"/>
              <a:t> inserts a specified file into the created JSP.</a:t>
            </a:r>
          </a:p>
        </p:txBody>
      </p:sp>
      <p:sp>
        <p:nvSpPr>
          <p:cNvPr id="2056" name="Google Shape;2056;p3"/>
          <p:cNvSpPr txBox="1">
            <a:spLocks noGrp="1"/>
          </p:cNvSpPr>
          <p:nvPr>
            <p:ph type="body" idx="2"/>
          </p:nvPr>
        </p:nvSpPr>
        <p:spPr>
          <a:xfrm>
            <a:off x="3523594" y="7105650"/>
            <a:ext cx="10554355" cy="48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A</a:t>
            </a:r>
            <a:endParaRPr dirty="0"/>
          </a:p>
        </p:txBody>
      </p:sp>
      <p:sp>
        <p:nvSpPr>
          <p:cNvPr id="2057" name="Google Shape;2057;p3"/>
          <p:cNvSpPr txBox="1"/>
          <p:nvPr/>
        </p:nvSpPr>
        <p:spPr>
          <a:xfrm>
            <a:off x="3164431" y="806451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0800" lvl="0">
              <a:lnSpc>
                <a:spcPct val="90000"/>
              </a:lnSpc>
              <a:spcBef>
                <a:spcPts val="1000"/>
              </a:spcBef>
              <a:buSzPts val="2800"/>
            </a:pPr>
            <a:r>
              <a:rPr lang="en-I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Which of the following inserts a specified file into the created JSP? </a:t>
            </a:r>
          </a:p>
        </p:txBody>
      </p:sp>
      <p:sp>
        <p:nvSpPr>
          <p:cNvPr id="2062" name="Google Shape;2062;p3"/>
          <p:cNvSpPr txBox="1"/>
          <p:nvPr/>
        </p:nvSpPr>
        <p:spPr>
          <a:xfrm>
            <a:off x="2017495" y="1601584"/>
            <a:ext cx="55228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2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1139;p71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000" b="0">
                <a:solidFill>
                  <a:schemeClr val="tx1">
                    <a:lumMod val="75000"/>
                    <a:lumOff val="25000"/>
                  </a:schemeClr>
                </a:solidFill>
              </a:rPr>
              <a:t>jsp:include</a:t>
            </a:r>
            <a:endParaRPr sz="20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Google Shape;1140;p71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000" b="0">
                <a:solidFill>
                  <a:schemeClr val="tx1">
                    <a:lumMod val="75000"/>
                    <a:lumOff val="25000"/>
                  </a:schemeClr>
                </a:solidFill>
              </a:rPr>
              <a:t>jsp:setProperty</a:t>
            </a:r>
            <a:endParaRPr sz="20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Google Shape;1141;p71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jsp:body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Google Shape;1142;p71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jsp:element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619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2"/>
          <p:cNvSpPr txBox="1">
            <a:spLocks noGrp="1"/>
          </p:cNvSpPr>
          <p:nvPr>
            <p:ph type="body" idx="1"/>
          </p:nvPr>
        </p:nvSpPr>
        <p:spPr>
          <a:xfrm>
            <a:off x="1318569" y="1513219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dirty="0">
                <a:solidFill>
                  <a:schemeClr val="lt1"/>
                </a:solidFill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46" name="Google Shape;2046;p2"/>
          <p:cNvSpPr txBox="1">
            <a:spLocks noGrp="1"/>
          </p:cNvSpPr>
          <p:nvPr>
            <p:ph type="body" idx="2"/>
          </p:nvPr>
        </p:nvSpPr>
        <p:spPr>
          <a:xfrm>
            <a:off x="3164431" y="806451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0800" lvl="0" indent="0" algn="l">
              <a:lnSpc>
                <a:spcPct val="90000"/>
              </a:lnSpc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Which JSP action tag defines XML elements dynamically?</a:t>
            </a:r>
          </a:p>
        </p:txBody>
      </p:sp>
      <p:sp>
        <p:nvSpPr>
          <p:cNvPr id="16" name="Google Shape;1161;p73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33333"/>
                </a:solidFill>
              </a:rPr>
              <a:t>&lt;jsp:element&gt;</a:t>
            </a:r>
            <a:endParaRPr/>
          </a:p>
        </p:txBody>
      </p:sp>
      <p:sp>
        <p:nvSpPr>
          <p:cNvPr id="17" name="Google Shape;1162;p73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&lt;jsp:plugin&gt;</a:t>
            </a:r>
            <a:endParaRPr/>
          </a:p>
        </p:txBody>
      </p:sp>
      <p:sp>
        <p:nvSpPr>
          <p:cNvPr id="18" name="Google Shape;1163;p73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&lt;jsp:forward&gt;</a:t>
            </a:r>
            <a:endParaRPr/>
          </a:p>
        </p:txBody>
      </p:sp>
      <p:sp>
        <p:nvSpPr>
          <p:cNvPr id="19" name="Google Shape;1164;p73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&lt;jsp:getProperty&gt;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14357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3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/>
            <a:r>
              <a:rPr lang="en-IN" dirty="0"/>
              <a:t>&lt;</a:t>
            </a:r>
            <a:r>
              <a:rPr lang="en-IN" dirty="0" err="1"/>
              <a:t>jsp:element</a:t>
            </a:r>
            <a:r>
              <a:rPr lang="en-IN" dirty="0"/>
              <a:t>&gt;, &lt;</a:t>
            </a:r>
            <a:r>
              <a:rPr lang="en-IN" dirty="0" err="1"/>
              <a:t>jsp:attribute</a:t>
            </a:r>
            <a:r>
              <a:rPr lang="en-IN" dirty="0"/>
              <a:t>&gt;, and &lt;</a:t>
            </a:r>
            <a:r>
              <a:rPr lang="en-IN" dirty="0" err="1"/>
              <a:t>jsp:body</a:t>
            </a:r>
            <a:r>
              <a:rPr lang="en-IN" dirty="0"/>
              <a:t>&gt; define XML elements dynamically.</a:t>
            </a:r>
          </a:p>
        </p:txBody>
      </p:sp>
      <p:sp>
        <p:nvSpPr>
          <p:cNvPr id="2056" name="Google Shape;2056;p3"/>
          <p:cNvSpPr txBox="1">
            <a:spLocks noGrp="1"/>
          </p:cNvSpPr>
          <p:nvPr>
            <p:ph type="body" idx="2"/>
          </p:nvPr>
        </p:nvSpPr>
        <p:spPr>
          <a:xfrm>
            <a:off x="3523594" y="7105650"/>
            <a:ext cx="10554355" cy="48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A</a:t>
            </a:r>
            <a:endParaRPr dirty="0"/>
          </a:p>
        </p:txBody>
      </p:sp>
      <p:sp>
        <p:nvSpPr>
          <p:cNvPr id="2057" name="Google Shape;2057;p3"/>
          <p:cNvSpPr txBox="1"/>
          <p:nvPr/>
        </p:nvSpPr>
        <p:spPr>
          <a:xfrm>
            <a:off x="3164431" y="806451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0800" lvl="0">
              <a:lnSpc>
                <a:spcPct val="90000"/>
              </a:lnSpc>
              <a:spcBef>
                <a:spcPts val="1000"/>
              </a:spcBef>
              <a:buSzPts val="2800"/>
            </a:pPr>
            <a:r>
              <a:rPr lang="en-I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Which JSP action tag defines XML elements dynamically?</a:t>
            </a:r>
          </a:p>
        </p:txBody>
      </p:sp>
      <p:sp>
        <p:nvSpPr>
          <p:cNvPr id="2062" name="Google Shape;2062;p3"/>
          <p:cNvSpPr txBox="1"/>
          <p:nvPr/>
        </p:nvSpPr>
        <p:spPr>
          <a:xfrm>
            <a:off x="2017495" y="1601584"/>
            <a:ext cx="55228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2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161;p73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000" b="0">
                <a:solidFill>
                  <a:schemeClr val="tx1">
                    <a:lumMod val="75000"/>
                    <a:lumOff val="25000"/>
                  </a:schemeClr>
                </a:solidFill>
              </a:rPr>
              <a:t>&lt;jsp:element&gt;</a:t>
            </a:r>
            <a:endParaRPr sz="20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Google Shape;1162;p73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000" b="0">
                <a:solidFill>
                  <a:schemeClr val="tx1">
                    <a:lumMod val="75000"/>
                    <a:lumOff val="25000"/>
                  </a:schemeClr>
                </a:solidFill>
              </a:rPr>
              <a:t>&lt;jsp:plugin&gt;</a:t>
            </a:r>
            <a:endParaRPr sz="20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Google Shape;1163;p73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&lt;jsp:forward&gt;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Google Shape;1164;p73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&lt;jsp:getProperty&gt;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0687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2"/>
          <p:cNvSpPr txBox="1">
            <a:spLocks noGrp="1"/>
          </p:cNvSpPr>
          <p:nvPr>
            <p:ph type="body" idx="1"/>
          </p:nvPr>
        </p:nvSpPr>
        <p:spPr>
          <a:xfrm>
            <a:off x="1318569" y="1513219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dirty="0">
                <a:solidFill>
                  <a:schemeClr val="lt1"/>
                </a:solidFill>
              </a:rPr>
              <a:t>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46" name="Google Shape;2046;p2"/>
          <p:cNvSpPr txBox="1">
            <a:spLocks noGrp="1"/>
          </p:cNvSpPr>
          <p:nvPr>
            <p:ph type="body" idx="2"/>
          </p:nvPr>
        </p:nvSpPr>
        <p:spPr>
          <a:xfrm>
            <a:off x="3164431" y="806451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0800" lvl="0" indent="0" algn="l">
              <a:lnSpc>
                <a:spcPct val="90000"/>
              </a:lnSpc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JSP, sessions are handled with the ______________________.</a:t>
            </a:r>
          </a:p>
        </p:txBody>
      </p:sp>
      <p:sp>
        <p:nvSpPr>
          <p:cNvPr id="10" name="Google Shape;1183;p75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33333"/>
                </a:solidFill>
              </a:rPr>
              <a:t>Cookies</a:t>
            </a:r>
            <a:endParaRPr/>
          </a:p>
        </p:txBody>
      </p:sp>
      <p:sp>
        <p:nvSpPr>
          <p:cNvPr id="11" name="Google Shape;1184;p75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Web Browser</a:t>
            </a:r>
            <a:endParaRPr/>
          </a:p>
        </p:txBody>
      </p:sp>
      <p:sp>
        <p:nvSpPr>
          <p:cNvPr id="12" name="Google Shape;1185;p75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Session Object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13" name="Google Shape;1186;p75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Core Tags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82695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3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lvl="0" indent="0"/>
            <a:r>
              <a:rPr lang="en-IN" dirty="0"/>
              <a:t>In JSP, sessions are handled with the Session Object.</a:t>
            </a:r>
          </a:p>
        </p:txBody>
      </p:sp>
      <p:sp>
        <p:nvSpPr>
          <p:cNvPr id="2056" name="Google Shape;2056;p3"/>
          <p:cNvSpPr txBox="1">
            <a:spLocks noGrp="1"/>
          </p:cNvSpPr>
          <p:nvPr>
            <p:ph type="body" idx="2"/>
          </p:nvPr>
        </p:nvSpPr>
        <p:spPr>
          <a:xfrm>
            <a:off x="3523594" y="7105650"/>
            <a:ext cx="10554355" cy="48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C</a:t>
            </a:r>
            <a:endParaRPr dirty="0"/>
          </a:p>
        </p:txBody>
      </p:sp>
      <p:sp>
        <p:nvSpPr>
          <p:cNvPr id="2057" name="Google Shape;2057;p3"/>
          <p:cNvSpPr txBox="1"/>
          <p:nvPr/>
        </p:nvSpPr>
        <p:spPr>
          <a:xfrm>
            <a:off x="3164431" y="806451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0800" lvl="0">
              <a:lnSpc>
                <a:spcPct val="90000"/>
              </a:lnSpc>
              <a:spcBef>
                <a:spcPts val="1000"/>
              </a:spcBef>
              <a:buSzPts val="2800"/>
            </a:pPr>
            <a:r>
              <a:rPr lang="en-I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In JSP, sessions are handled with the ______________________.</a:t>
            </a:r>
          </a:p>
        </p:txBody>
      </p:sp>
      <p:sp>
        <p:nvSpPr>
          <p:cNvPr id="2062" name="Google Shape;2062;p3"/>
          <p:cNvSpPr txBox="1"/>
          <p:nvPr/>
        </p:nvSpPr>
        <p:spPr>
          <a:xfrm>
            <a:off x="2017495" y="1601584"/>
            <a:ext cx="55228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22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1183;p75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000" b="0">
                <a:solidFill>
                  <a:schemeClr val="tx1">
                    <a:lumMod val="75000"/>
                    <a:lumOff val="25000"/>
                  </a:schemeClr>
                </a:solidFill>
              </a:rPr>
              <a:t>Cookies</a:t>
            </a:r>
            <a:endParaRPr sz="20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Google Shape;1184;p75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000" b="0">
                <a:solidFill>
                  <a:schemeClr val="tx1">
                    <a:lumMod val="75000"/>
                    <a:lumOff val="25000"/>
                  </a:schemeClr>
                </a:solidFill>
              </a:rPr>
              <a:t>Web Browser</a:t>
            </a:r>
            <a:endParaRPr sz="20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Google Shape;1185;p75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Session Object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Google Shape;1186;p75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Core Tags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2127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a1c27f0189_0_0"/>
          <p:cNvSpPr txBox="1">
            <a:spLocks noGrp="1"/>
          </p:cNvSpPr>
          <p:nvPr>
            <p:ph type="title"/>
          </p:nvPr>
        </p:nvSpPr>
        <p:spPr>
          <a:xfrm>
            <a:off x="4472609" y="1275011"/>
            <a:ext cx="111120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Product Details Portal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56" name="Google Shape;2156;ga1c27f0189_0_0"/>
          <p:cNvSpPr txBox="1">
            <a:spLocks noGrp="1"/>
          </p:cNvSpPr>
          <p:nvPr>
            <p:ph type="body" idx="1"/>
          </p:nvPr>
        </p:nvSpPr>
        <p:spPr>
          <a:xfrm>
            <a:off x="4699000" y="2182546"/>
            <a:ext cx="104925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SzPts val="2200"/>
            </a:pPr>
            <a:r>
              <a:rPr lang="en-IN" b="1" dirty="0"/>
              <a:t>Problem Statement: </a:t>
            </a:r>
            <a:endParaRPr lang="en-IN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2200"/>
            </a:pPr>
            <a:endParaRPr lang="en-IN" dirty="0"/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2200"/>
            </a:pPr>
            <a:r>
              <a:rPr lang="en-IN" dirty="0"/>
              <a:t>Write a Java program to add and display product details for an e-commerce site.</a:t>
            </a:r>
          </a:p>
        </p:txBody>
      </p:sp>
      <p:sp>
        <p:nvSpPr>
          <p:cNvPr id="2157" name="Google Shape;2157;ga1c27f0189_0_0"/>
          <p:cNvSpPr txBox="1"/>
          <p:nvPr/>
        </p:nvSpPr>
        <p:spPr>
          <a:xfrm>
            <a:off x="488957" y="343535"/>
            <a:ext cx="40908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Lesson-End 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8" name="Google Shape;2158;ga1c27f0189_0_0"/>
          <p:cNvSpPr txBox="1"/>
          <p:nvPr/>
        </p:nvSpPr>
        <p:spPr>
          <a:xfrm>
            <a:off x="11875366" y="665959"/>
            <a:ext cx="3495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Duration: 45 min.</a:t>
            </a:r>
            <a:endParaRPr sz="2200" b="1" i="0" u="none" strike="noStrike" cap="none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5d11cf31a_4_10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indent="0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Overview of JSP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9ac415083e_0_8"/>
          <p:cNvSpPr txBox="1">
            <a:spLocks noGrp="1"/>
          </p:cNvSpPr>
          <p:nvPr>
            <p:ph type="body" idx="1"/>
          </p:nvPr>
        </p:nvSpPr>
        <p:spPr>
          <a:xfrm>
            <a:off x="752970" y="1307328"/>
            <a:ext cx="70587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482600" indent="-342900">
              <a:lnSpc>
                <a:spcPct val="250000"/>
              </a:lnSpc>
              <a:spcBef>
                <a:spcPts val="0"/>
              </a:spcBef>
              <a:buSzPts val="2200"/>
            </a:pP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You should know: 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939800" lvl="1" indent="-342900">
              <a:lnSpc>
                <a:spcPct val="250000"/>
              </a:lnSpc>
              <a:spcBef>
                <a:spcPts val="0"/>
              </a:spcBef>
              <a:buSzPts val="2200"/>
            </a:pPr>
            <a:r>
              <a: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Fundamentals of Servlets</a:t>
            </a:r>
            <a:endParaRPr lang="en-IN" sz="2200" dirty="0">
              <a:solidFill>
                <a:schemeClr val="tx1">
                  <a:lumMod val="75000"/>
                  <a:lumOff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939800" lvl="1" indent="-342900">
              <a:lnSpc>
                <a:spcPct val="250000"/>
              </a:lnSpc>
              <a:spcBef>
                <a:spcPts val="0"/>
              </a:spcBef>
              <a:buSzPts val="2200"/>
            </a:pPr>
            <a:r>
              <a: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Handling database</a:t>
            </a:r>
            <a:endParaRPr lang="en-IN" sz="2200" dirty="0">
              <a:solidFill>
                <a:schemeClr val="tx1">
                  <a:lumMod val="75000"/>
                  <a:lumOff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939800" lvl="1" indent="-342900">
              <a:lnSpc>
                <a:spcPct val="250000"/>
              </a:lnSpc>
              <a:spcBef>
                <a:spcPts val="0"/>
              </a:spcBef>
              <a:buSzPts val="2200"/>
            </a:pPr>
            <a:r>
              <a: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Implementation of Hibernate</a:t>
            </a:r>
            <a:endParaRPr lang="en-IN" sz="2200" dirty="0">
              <a:solidFill>
                <a:schemeClr val="tx1">
                  <a:lumMod val="75000"/>
                  <a:lumOff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939800" lvl="1" indent="-342900">
              <a:lnSpc>
                <a:spcPct val="250000"/>
              </a:lnSpc>
              <a:spcBef>
                <a:spcPts val="0"/>
              </a:spcBef>
              <a:buSzPts val="2200"/>
            </a:pPr>
            <a:r>
              <a: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Basics of JSP</a:t>
            </a:r>
            <a:endParaRPr lang="en-IN" sz="2200" dirty="0">
              <a:solidFill>
                <a:schemeClr val="tx1">
                  <a:lumMod val="75000"/>
                  <a:lumOff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3086100" indent="-342900">
              <a:lnSpc>
                <a:spcPct val="150000"/>
              </a:lnSpc>
              <a:spcBef>
                <a:spcPts val="500"/>
              </a:spcBef>
            </a:pP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8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 rot="10800000" flipH="1">
            <a:off x="4797080" y="861595"/>
            <a:ext cx="6661840" cy="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18;g84a1989c0d_0_211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Phase-end Projects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219;g84a1989c0d_0_211"/>
          <p:cNvSpPr/>
          <p:nvPr/>
        </p:nvSpPr>
        <p:spPr>
          <a:xfrm>
            <a:off x="5226496" y="1736608"/>
            <a:ext cx="97686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sng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Project for Submission: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FlyAway</a:t>
            </a: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a ticket-booking portal that lets people book flights on their website. It should include a search form to allow entries of travel details, list the available flights with the ticket prices, and a confirmation of ticket and the journey details. 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" name="Google Shape;1221;g84a1989c0d_0_211"/>
          <p:cNvGrpSpPr/>
          <p:nvPr/>
        </p:nvGrpSpPr>
        <p:grpSpPr>
          <a:xfrm>
            <a:off x="1749573" y="1663664"/>
            <a:ext cx="2085355" cy="2491564"/>
            <a:chOff x="1729195" y="3175797"/>
            <a:chExt cx="2467876" cy="3047412"/>
          </a:xfrm>
        </p:grpSpPr>
        <p:pic>
          <p:nvPicPr>
            <p:cNvPr id="15" name="Google Shape;1222;g84a1989c0d_0_211" descr="A close up of a logo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73411" y="3175797"/>
              <a:ext cx="2123660" cy="2123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223;g84a1989c0d_0_211" descr="A close up of a logo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29195" y="4884070"/>
              <a:ext cx="1339139" cy="13391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Google Shape;1224;g84a1989c0d_0_211" descr="A picture containing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49513" y="5113279"/>
            <a:ext cx="2070391" cy="2070391"/>
          </a:xfrm>
          <a:prstGeom prst="rect">
            <a:avLst/>
          </a:prstGeom>
          <a:noFill/>
          <a:ln>
            <a:noFill/>
          </a:ln>
          <a:effectLst>
            <a:outerShdw blurRad="152400" dist="317500" dir="5400000" sx="90000" sy="-19000" rotWithShape="0">
              <a:srgbClr val="000000">
                <a:alpha val="14510"/>
              </a:srgbClr>
            </a:outerShdw>
          </a:effectLst>
        </p:spPr>
      </p:pic>
      <p:sp>
        <p:nvSpPr>
          <p:cNvPr id="18" name="Google Shape;1225;g84a1989c0d_0_211"/>
          <p:cNvSpPr txBox="1"/>
          <p:nvPr/>
        </p:nvSpPr>
        <p:spPr>
          <a:xfrm>
            <a:off x="5226496" y="5036124"/>
            <a:ext cx="9768600" cy="2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sng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Project with Solution: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Learner’s Academy </a:t>
            </a: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 a school that has an online management system. The system keeps track of its classes, subjects, students, and teachers. It has a back-office application with a single administrator login. The administrator should be able to set up a master list of all the subjects and all the teachers. He/she should be able to assign subjects from the list and assign teacher to a class for a particular subject. 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699017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a1c27f0189_0_0"/>
          <p:cNvSpPr txBox="1">
            <a:spLocks noGrp="1"/>
          </p:cNvSpPr>
          <p:nvPr>
            <p:ph type="title"/>
          </p:nvPr>
        </p:nvSpPr>
        <p:spPr>
          <a:xfrm>
            <a:off x="4472609" y="1275011"/>
            <a:ext cx="111120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FlyAway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(an Airline Booking Portal)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56" name="Google Shape;2156;ga1c27f0189_0_0"/>
          <p:cNvSpPr txBox="1">
            <a:spLocks noGrp="1"/>
          </p:cNvSpPr>
          <p:nvPr>
            <p:ph type="body" idx="1"/>
          </p:nvPr>
        </p:nvSpPr>
        <p:spPr>
          <a:xfrm>
            <a:off x="4699000" y="2182546"/>
            <a:ext cx="104925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lnSpc>
                <a:spcPct val="107000"/>
              </a:lnSpc>
              <a:spcBef>
                <a:spcPts val="0"/>
              </a:spcBef>
              <a:buClr>
                <a:srgbClr val="000000"/>
              </a:buClr>
              <a:buSzPts val="2200"/>
            </a:pPr>
            <a:r>
              <a:rPr lang="en-IN" b="1" dirty="0"/>
              <a:t>Project Objective:</a:t>
            </a:r>
            <a:endParaRPr lang="en-IN" dirty="0"/>
          </a:p>
          <a:p>
            <a:pPr marL="0" lvl="0" indent="0"/>
            <a:endParaRPr lang="en-IN" b="1" dirty="0"/>
          </a:p>
          <a:p>
            <a:pPr marL="0" lvl="0" indent="0"/>
            <a:r>
              <a:rPr lang="en-IN" b="1" dirty="0" err="1"/>
              <a:t>FlyAway</a:t>
            </a:r>
            <a:r>
              <a:rPr lang="en-IN" dirty="0"/>
              <a:t> is a ticket-booking portal that lets people book flights on their website. It should include a search form to allow entries of travel details, list the available flights with the ticket prices, and a confirmation of ticket and the journey details. </a:t>
            </a:r>
          </a:p>
        </p:txBody>
      </p:sp>
      <p:sp>
        <p:nvSpPr>
          <p:cNvPr id="2157" name="Google Shape;2157;ga1c27f0189_0_0"/>
          <p:cNvSpPr txBox="1"/>
          <p:nvPr/>
        </p:nvSpPr>
        <p:spPr>
          <a:xfrm>
            <a:off x="488957" y="343535"/>
            <a:ext cx="40908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Phase</a:t>
            </a: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-End Project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8" name="Google Shape;2158;ga1c27f0189_0_0"/>
          <p:cNvSpPr txBox="1"/>
          <p:nvPr/>
        </p:nvSpPr>
        <p:spPr>
          <a:xfrm>
            <a:off x="11875366" y="665959"/>
            <a:ext cx="3495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Duration: 240 min.</a:t>
            </a:r>
            <a:endParaRPr sz="2200" b="1" i="0" u="none" strike="noStrike" cap="none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197181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8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 rot="10800000" flipH="1">
            <a:off x="3251200" y="861595"/>
            <a:ext cx="9753600" cy="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38;g84a1989c0d_0_27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Background of the Project Statement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1239;g84a1989c0d_0_272"/>
          <p:cNvSpPr/>
          <p:nvPr/>
        </p:nvSpPr>
        <p:spPr>
          <a:xfrm>
            <a:off x="4668935" y="4194382"/>
            <a:ext cx="10318800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FlyAway </a:t>
            </a: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 a ticket-booking portal that lets people book flights on their website. As a Full Stack Developer, design and develop an airline booking portal named </a:t>
            </a:r>
            <a:r>
              <a:rPr lang="en-US" sz="22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FlyAway</a:t>
            </a: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Use the GitHub repository to manage the project artifacts. 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" name="Google Shape;1241;g84a1989c0d_0_272"/>
          <p:cNvGrpSpPr/>
          <p:nvPr/>
        </p:nvGrpSpPr>
        <p:grpSpPr>
          <a:xfrm>
            <a:off x="1268222" y="3326352"/>
            <a:ext cx="2085355" cy="2491564"/>
            <a:chOff x="1729195" y="3175797"/>
            <a:chExt cx="2467876" cy="3047412"/>
          </a:xfrm>
        </p:grpSpPr>
        <p:pic>
          <p:nvPicPr>
            <p:cNvPr id="10" name="Google Shape;1242;g84a1989c0d_0_272" descr="A close up of a logo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73411" y="3175797"/>
              <a:ext cx="2123660" cy="2123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243;g84a1989c0d_0_272" descr="A close up of a logo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29195" y="4884070"/>
              <a:ext cx="1339139" cy="133913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875726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8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 rot="10800000" flipH="1">
            <a:off x="4797080" y="861595"/>
            <a:ext cx="6661840" cy="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49;g84a1989c0d_0_282"/>
          <p:cNvSpPr txBox="1">
            <a:spLocks noGrp="1"/>
          </p:cNvSpPr>
          <p:nvPr>
            <p:ph type="title"/>
          </p:nvPr>
        </p:nvSpPr>
        <p:spPr>
          <a:xfrm>
            <a:off x="729668" y="229878"/>
            <a:ext cx="14796545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You Are Asked to Do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250;g84a1989c0d_0_282"/>
          <p:cNvSpPr/>
          <p:nvPr/>
        </p:nvSpPr>
        <p:spPr>
          <a:xfrm>
            <a:off x="4286250" y="2494528"/>
            <a:ext cx="11351100" cy="41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You are asked to develop a website which has following features:</a:t>
            </a:r>
            <a:endParaRPr sz="220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sz="220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search form </a:t>
            </a: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lang="en-US"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the homepage to allow entry of travel details, like the date of travel, source, destination, and the number of persons.</a:t>
            </a:r>
            <a:endParaRPr sz="220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Based on the travel details entered, it will show the available flights with their ticket prices.</a:t>
            </a:r>
            <a:endParaRPr sz="220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Once a person selects a flight to book, they will be taken to a regist</a:t>
            </a: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ration</a:t>
            </a:r>
            <a:r>
              <a:rPr lang="en-US"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page where they must fill in their </a:t>
            </a: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etails. </a:t>
            </a:r>
            <a:endParaRPr sz="220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Char char="•"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 the next page, </a:t>
            </a: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-US"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details</a:t>
            </a: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of the preferred flight will be displayed</a:t>
            </a:r>
            <a:r>
              <a:rPr lang="en-US"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, and the payment </a:t>
            </a: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will be</a:t>
            </a:r>
            <a:r>
              <a:rPr lang="en-US"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done via a dummy payment gateway. </a:t>
            </a:r>
            <a:endParaRPr sz="220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On completion of the payment, </a:t>
            </a: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confirmation page will appear with the details of the booking. </a:t>
            </a:r>
            <a:endParaRPr sz="220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" name="Google Shape;1252;g84a1989c0d_0_282"/>
          <p:cNvGrpSpPr/>
          <p:nvPr/>
        </p:nvGrpSpPr>
        <p:grpSpPr>
          <a:xfrm>
            <a:off x="1268222" y="3326352"/>
            <a:ext cx="2085355" cy="2491564"/>
            <a:chOff x="1729195" y="3175797"/>
            <a:chExt cx="2467876" cy="3047412"/>
          </a:xfrm>
        </p:grpSpPr>
        <p:pic>
          <p:nvPicPr>
            <p:cNvPr id="15" name="Google Shape;1253;g84a1989c0d_0_282" descr="A close up of a logo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73411" y="3175797"/>
              <a:ext cx="2123660" cy="2123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254;g84a1989c0d_0_282" descr="A close up of a logo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29195" y="4884070"/>
              <a:ext cx="1339139" cy="133913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766625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8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 rot="10800000" flipH="1">
            <a:off x="4797080" y="861595"/>
            <a:ext cx="6661840" cy="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60;g84a1989c0d_0_29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You Are Asked to Do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261;g84a1989c0d_0_292"/>
          <p:cNvSpPr/>
          <p:nvPr/>
        </p:nvSpPr>
        <p:spPr>
          <a:xfrm>
            <a:off x="4324069" y="3326261"/>
            <a:ext cx="11125500" cy="24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You are asked to develop a website which has following features: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 admin login page where the admin can change the password after login as per their wish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master list of places for source and destination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master list of airlines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list of flights where each flight has a source, destination, airline, and ticket price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263;g84a1989c0d_0_292"/>
          <p:cNvGrpSpPr/>
          <p:nvPr/>
        </p:nvGrpSpPr>
        <p:grpSpPr>
          <a:xfrm>
            <a:off x="1268222" y="3326352"/>
            <a:ext cx="2085355" cy="2491564"/>
            <a:chOff x="1729195" y="3175797"/>
            <a:chExt cx="2467876" cy="3047412"/>
          </a:xfrm>
        </p:grpSpPr>
        <p:pic>
          <p:nvPicPr>
            <p:cNvPr id="17" name="Google Shape;1264;g84a1989c0d_0_292" descr="A close up of a logo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73411" y="3175797"/>
              <a:ext cx="2123660" cy="2123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265;g84a1989c0d_0_292" descr="A close up of a logo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29195" y="4884070"/>
              <a:ext cx="1339139" cy="133913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735764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8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 rot="10800000" flipH="1">
            <a:off x="3694546" y="861595"/>
            <a:ext cx="8866909" cy="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71;g84a1989c0d_0_239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You </a:t>
            </a:r>
            <a:r>
              <a:rPr lang="en-US"/>
              <a:t>M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ust </a:t>
            </a:r>
            <a:r>
              <a:rPr lang="en-US"/>
              <a:t>U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se the </a:t>
            </a:r>
            <a:r>
              <a:rPr lang="en-US"/>
              <a:t>F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ollowing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" name="Google Shape;1272;g84a1989c0d_0_239"/>
          <p:cNvGrpSpPr/>
          <p:nvPr/>
        </p:nvGrpSpPr>
        <p:grpSpPr>
          <a:xfrm>
            <a:off x="864894" y="1437764"/>
            <a:ext cx="13939087" cy="2837132"/>
            <a:chOff x="864894" y="1835330"/>
            <a:chExt cx="13939087" cy="2837132"/>
          </a:xfrm>
        </p:grpSpPr>
        <p:grpSp>
          <p:nvGrpSpPr>
            <p:cNvPr id="14" name="Google Shape;1273;g84a1989c0d_0_239"/>
            <p:cNvGrpSpPr/>
            <p:nvPr/>
          </p:nvGrpSpPr>
          <p:grpSpPr>
            <a:xfrm>
              <a:off x="972107" y="2142736"/>
              <a:ext cx="4503201" cy="1533525"/>
              <a:chOff x="777636" y="2075826"/>
              <a:chExt cx="4503201" cy="1533525"/>
            </a:xfrm>
          </p:grpSpPr>
          <p:pic>
            <p:nvPicPr>
              <p:cNvPr id="24" name="Google Shape;1274;g84a1989c0d_0_23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77636" y="2177233"/>
                <a:ext cx="1330712" cy="13307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1275;g84a1989c0d_0_239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309037" y="2075826"/>
                <a:ext cx="2971800" cy="1533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" name="Google Shape;1276;g84a1989c0d_0_23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187891" y="1835330"/>
              <a:ext cx="1880218" cy="18802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" name="Google Shape;1277;g84a1989c0d_0_239"/>
            <p:cNvGrpSpPr/>
            <p:nvPr/>
          </p:nvGrpSpPr>
          <p:grpSpPr>
            <a:xfrm>
              <a:off x="11131950" y="1990454"/>
              <a:ext cx="3482542" cy="1771177"/>
              <a:chOff x="10932189" y="1838174"/>
              <a:chExt cx="3482542" cy="1771177"/>
            </a:xfrm>
          </p:grpSpPr>
          <p:pic>
            <p:nvPicPr>
              <p:cNvPr id="22" name="Google Shape;1278;g84a1989c0d_0_239" descr="A close up of a sign&#10;&#10;Description automatically generated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0932189" y="2091863"/>
                <a:ext cx="1330712" cy="13307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1279;g84a1989c0d_0_239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12643554" y="1838174"/>
                <a:ext cx="1771177" cy="17711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" name="Google Shape;1280;g84a1989c0d_0_239"/>
            <p:cNvSpPr/>
            <p:nvPr/>
          </p:nvSpPr>
          <p:spPr>
            <a:xfrm>
              <a:off x="864894" y="3851662"/>
              <a:ext cx="39756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IDE: Eclipse or IntelliJ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1281;g84a1989c0d_0_239"/>
            <p:cNvSpPr/>
            <p:nvPr/>
          </p:nvSpPr>
          <p:spPr>
            <a:xfrm>
              <a:off x="6140174" y="3851662"/>
              <a:ext cx="39756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Programming language: Java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" name="Google Shape;1282;g84a1989c0d_0_239"/>
            <p:cNvSpPr/>
            <p:nvPr/>
          </p:nvSpPr>
          <p:spPr>
            <a:xfrm>
              <a:off x="10828381" y="3851662"/>
              <a:ext cx="39756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Git and GitHub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6" name="Google Shape;1283;g84a1989c0d_0_239"/>
          <p:cNvGrpSpPr/>
          <p:nvPr/>
        </p:nvGrpSpPr>
        <p:grpSpPr>
          <a:xfrm>
            <a:off x="864894" y="5335055"/>
            <a:ext cx="14526160" cy="3008260"/>
            <a:chOff x="864894" y="5335055"/>
            <a:chExt cx="14526160" cy="3008260"/>
          </a:xfrm>
        </p:grpSpPr>
        <p:pic>
          <p:nvPicPr>
            <p:cNvPr id="27" name="Google Shape;1284;g84a1989c0d_0_23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10504" y="5335055"/>
              <a:ext cx="1884431" cy="1884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Google Shape;1285;g84a1989c0d_0_239"/>
            <p:cNvSpPr/>
            <p:nvPr/>
          </p:nvSpPr>
          <p:spPr>
            <a:xfrm>
              <a:off x="864894" y="7522515"/>
              <a:ext cx="39756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Scrum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" name="Google Shape;1286;g84a1989c0d_0_239"/>
            <p:cNvSpPr/>
            <p:nvPr/>
          </p:nvSpPr>
          <p:spPr>
            <a:xfrm>
              <a:off x="6921530" y="7522513"/>
              <a:ext cx="24129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" name="Google Shape;1287;g84a1989c0d_0_239"/>
            <p:cNvSpPr/>
            <p:nvPr/>
          </p:nvSpPr>
          <p:spPr>
            <a:xfrm>
              <a:off x="11415454" y="7522514"/>
              <a:ext cx="39756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Specification document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31" name="Google Shape;1291;g84a1989c0d_0_239" descr="A picture containing plate, light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980148" y="5803159"/>
            <a:ext cx="2354322" cy="1214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292;g84a1989c0d_0_239" descr="A close up of a logo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327294" y="5331146"/>
            <a:ext cx="1888342" cy="18883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37571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a1c27f0189_0_0"/>
          <p:cNvSpPr txBox="1">
            <a:spLocks noGrp="1"/>
          </p:cNvSpPr>
          <p:nvPr>
            <p:ph type="title"/>
          </p:nvPr>
        </p:nvSpPr>
        <p:spPr>
          <a:xfrm>
            <a:off x="4472609" y="1275011"/>
            <a:ext cx="111120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Developing a Backend Admin for Learner’s Academy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56" name="Google Shape;2156;ga1c27f0189_0_0"/>
          <p:cNvSpPr txBox="1">
            <a:spLocks noGrp="1"/>
          </p:cNvSpPr>
          <p:nvPr>
            <p:ph type="body" idx="1"/>
          </p:nvPr>
        </p:nvSpPr>
        <p:spPr>
          <a:xfrm>
            <a:off x="4699000" y="2182546"/>
            <a:ext cx="104925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lnSpc>
                <a:spcPct val="107000"/>
              </a:lnSpc>
              <a:spcBef>
                <a:spcPts val="0"/>
              </a:spcBef>
              <a:buClr>
                <a:srgbClr val="000000"/>
              </a:buClr>
              <a:buSzPts val="2200"/>
            </a:pPr>
            <a:r>
              <a:rPr lang="en-IN" b="1" dirty="0"/>
              <a:t>Project Objective:</a:t>
            </a:r>
            <a:endParaRPr lang="en-IN" dirty="0"/>
          </a:p>
          <a:p>
            <a:pPr marL="0" lvl="0" indent="0">
              <a:buSzPts val="1100"/>
            </a:pPr>
            <a:endParaRPr lang="en-IN" dirty="0"/>
          </a:p>
          <a:p>
            <a:pPr marL="0" lvl="0" indent="0">
              <a:buSzPts val="1100"/>
            </a:pPr>
            <a:r>
              <a:rPr lang="en-IN" dirty="0"/>
              <a:t>As a Full Stack Developer, design and develop a backend administrative portal for the Learner’s Academy. Use the </a:t>
            </a:r>
            <a:r>
              <a:rPr lang="en-IN" dirty="0" err="1"/>
              <a:t>GitHub</a:t>
            </a:r>
            <a:r>
              <a:rPr lang="en-IN" dirty="0"/>
              <a:t> repository to manage the project </a:t>
            </a:r>
            <a:r>
              <a:rPr lang="en-IN" dirty="0" err="1"/>
              <a:t>artifacts</a:t>
            </a:r>
            <a:r>
              <a:rPr lang="en-IN" dirty="0"/>
              <a:t>. </a:t>
            </a:r>
          </a:p>
        </p:txBody>
      </p:sp>
      <p:sp>
        <p:nvSpPr>
          <p:cNvPr id="2157" name="Google Shape;2157;ga1c27f0189_0_0"/>
          <p:cNvSpPr txBox="1"/>
          <p:nvPr/>
        </p:nvSpPr>
        <p:spPr>
          <a:xfrm>
            <a:off x="488957" y="343535"/>
            <a:ext cx="40908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Phase</a:t>
            </a: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-End Project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8" name="Google Shape;2158;ga1c27f0189_0_0"/>
          <p:cNvSpPr txBox="1"/>
          <p:nvPr/>
        </p:nvSpPr>
        <p:spPr>
          <a:xfrm>
            <a:off x="11875366" y="665959"/>
            <a:ext cx="3495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Duration: </a:t>
            </a:r>
            <a:r>
              <a:rPr lang="en-US" sz="22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240</a:t>
            </a:r>
            <a:r>
              <a:rPr lang="en-US" sz="2200" b="1" i="0" u="none" strike="noStrike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min.</a:t>
            </a:r>
            <a:endParaRPr sz="2200" b="1" i="0" u="none" strike="noStrike" cap="none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634339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8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 rot="10800000" flipH="1">
            <a:off x="2227072" y="861595"/>
            <a:ext cx="11801856" cy="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305;g84a1989c0d_0_223"/>
          <p:cNvSpPr txBox="1">
            <a:spLocks noGrp="1"/>
          </p:cNvSpPr>
          <p:nvPr>
            <p:ph type="title"/>
          </p:nvPr>
        </p:nvSpPr>
        <p:spPr>
          <a:xfrm>
            <a:off x="-8899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Background of the Project Statement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1306;g84a1989c0d_0_223"/>
          <p:cNvSpPr/>
          <p:nvPr/>
        </p:nvSpPr>
        <p:spPr>
          <a:xfrm>
            <a:off x="4421285" y="4025103"/>
            <a:ext cx="106281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Learner’s Academy 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is a school that has an online management system. The system keeps track of its classes, subjects, students, and teachers. It has a back-office application with a single administrator login. As a Full Stack Developer, design and develop a backend administrative portal for the </a:t>
            </a: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Learner’s Academy.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Use the GitHub repository to manage the project artifacts.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" name="Google Shape;1308;g84a1989c0d_0_223" descr="A picture containing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4263" y="3882440"/>
            <a:ext cx="2070391" cy="2070391"/>
          </a:xfrm>
          <a:prstGeom prst="rect">
            <a:avLst/>
          </a:prstGeom>
          <a:noFill/>
          <a:ln>
            <a:noFill/>
          </a:ln>
          <a:effectLst>
            <a:outerShdw blurRad="152400" dist="317500" dir="5400000" sx="90000" sy="-19000" rotWithShape="0">
              <a:srgbClr val="000000">
                <a:alpha val="1451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47806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8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 rot="10800000" flipH="1">
            <a:off x="4463988" y="861595"/>
            <a:ext cx="7328024" cy="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314;g84a1989c0d_0_231"/>
          <p:cNvSpPr txBox="1">
            <a:spLocks noGrp="1"/>
          </p:cNvSpPr>
          <p:nvPr>
            <p:ph type="title"/>
          </p:nvPr>
        </p:nvSpPr>
        <p:spPr>
          <a:xfrm>
            <a:off x="1402238" y="229878"/>
            <a:ext cx="13451405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You Are Asked to Do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1315;g84a1989c0d_0_231"/>
          <p:cNvSpPr/>
          <p:nvPr/>
        </p:nvSpPr>
        <p:spPr>
          <a:xfrm>
            <a:off x="4343400" y="3002359"/>
            <a:ext cx="11351100" cy="31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You are asked to develop a website which has following features: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Set up a master list of all the subjects for all the classes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Set up a master list of all the teachers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Set up a master list of all the classes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Assign classes for subjects from the master list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Assign teachers to a class for a subject (A teacher can be assigned to different classes for different subjects)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Get a master list of students (Each student must be assigned to a single class)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1317;g84a1989c0d_0_231" descr="A picture containing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4263" y="3882440"/>
            <a:ext cx="2070391" cy="2070391"/>
          </a:xfrm>
          <a:prstGeom prst="rect">
            <a:avLst/>
          </a:prstGeom>
          <a:noFill/>
          <a:ln>
            <a:noFill/>
          </a:ln>
          <a:effectLst>
            <a:outerShdw blurRad="152400" dist="317500" dir="5400000" sx="90000" sy="-19000" rotWithShape="0">
              <a:srgbClr val="000000">
                <a:alpha val="1451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1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8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848933" y="872037"/>
            <a:ext cx="455801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265;p7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JSP Life Cycle</a:t>
            </a:r>
            <a:endParaRPr/>
          </a:p>
        </p:txBody>
      </p:sp>
      <p:sp>
        <p:nvSpPr>
          <p:cNvPr id="36" name="Google Shape;266;p7"/>
          <p:cNvSpPr/>
          <p:nvPr/>
        </p:nvSpPr>
        <p:spPr>
          <a:xfrm>
            <a:off x="998480" y="1265908"/>
            <a:ext cx="14259039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JSP life cycle is the translation of a JSP page into a servlet. The life cycle begins with the creation of a JSP and ends with its disintegration. A service request gets processed only after a JSP page gets converted into a servlet.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267;p7"/>
          <p:cNvSpPr/>
          <p:nvPr/>
        </p:nvSpPr>
        <p:spPr>
          <a:xfrm>
            <a:off x="5755342" y="2762378"/>
            <a:ext cx="4697506" cy="4912659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5400" cap="flat" cmpd="sng">
            <a:solidFill>
              <a:srgbClr val="1E4E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</p:txBody>
      </p:sp>
      <p:cxnSp>
        <p:nvCxnSpPr>
          <p:cNvPr id="38" name="Google Shape;268;p7"/>
          <p:cNvCxnSpPr/>
          <p:nvPr/>
        </p:nvCxnSpPr>
        <p:spPr>
          <a:xfrm>
            <a:off x="10972800" y="3558352"/>
            <a:ext cx="0" cy="3514165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" name="Google Shape;269;p7"/>
          <p:cNvSpPr txBox="1"/>
          <p:nvPr/>
        </p:nvSpPr>
        <p:spPr>
          <a:xfrm>
            <a:off x="10452848" y="3127465"/>
            <a:ext cx="102197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Time</a:t>
            </a:r>
            <a:endParaRPr sz="2200" b="0" i="0" u="none" strike="noStrike" cap="none">
              <a:solidFill>
                <a:srgbClr val="3F3F3F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40" name="Google Shape;270;p7"/>
          <p:cNvSpPr/>
          <p:nvPr/>
        </p:nvSpPr>
        <p:spPr>
          <a:xfrm>
            <a:off x="6320117" y="3486635"/>
            <a:ext cx="3567955" cy="896471"/>
          </a:xfrm>
          <a:prstGeom prst="roundRect">
            <a:avLst>
              <a:gd name="adj" fmla="val 16667"/>
            </a:avLst>
          </a:prstGeom>
          <a:solidFill>
            <a:srgbClr val="FAC97F"/>
          </a:solidFill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Initialization</a:t>
            </a:r>
            <a:endParaRPr sz="22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(Load Resources)</a:t>
            </a:r>
            <a:endParaRPr sz="2200" b="0" i="0" u="none" strike="noStrike" cap="none">
              <a:solidFill>
                <a:schemeClr val="dk1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41" name="Google Shape;271;p7"/>
          <p:cNvSpPr/>
          <p:nvPr/>
        </p:nvSpPr>
        <p:spPr>
          <a:xfrm>
            <a:off x="6320117" y="4851983"/>
            <a:ext cx="3567955" cy="896471"/>
          </a:xfrm>
          <a:prstGeom prst="roundRect">
            <a:avLst>
              <a:gd name="adj" fmla="val 16667"/>
            </a:avLst>
          </a:prstGeom>
          <a:solidFill>
            <a:srgbClr val="F69E66"/>
          </a:solidFill>
          <a:ln w="25400" cap="flat" cmpd="sng">
            <a:solidFill>
              <a:srgbClr val="833C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Service</a:t>
            </a:r>
            <a:endParaRPr sz="22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(Accept Requests)</a:t>
            </a:r>
            <a:endParaRPr sz="2200" b="0" i="0" u="none" strike="noStrike" cap="none">
              <a:solidFill>
                <a:schemeClr val="dk1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42" name="Google Shape;272;p7"/>
          <p:cNvSpPr/>
          <p:nvPr/>
        </p:nvSpPr>
        <p:spPr>
          <a:xfrm>
            <a:off x="6320116" y="6217330"/>
            <a:ext cx="3567955" cy="896471"/>
          </a:xfrm>
          <a:prstGeom prst="roundRect">
            <a:avLst>
              <a:gd name="adj" fmla="val 16667"/>
            </a:avLst>
          </a:prstGeom>
          <a:solidFill>
            <a:srgbClr val="F48674"/>
          </a:solidFill>
          <a:ln w="25400" cap="flat" cmpd="sng">
            <a:solidFill>
              <a:srgbClr val="833C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Destruction</a:t>
            </a:r>
            <a:endParaRPr sz="2200" b="0" i="0" u="none" strike="noStrike" cap="none">
              <a:solidFill>
                <a:srgbClr val="000000"/>
              </a:solidFill>
              <a:latin typeface="Open Sans" charset="0"/>
              <a:ea typeface="Open Sans" charset="0"/>
              <a:cs typeface="Open Sans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(Unload Resources)</a:t>
            </a:r>
            <a:endParaRPr sz="2200" b="0" i="0" u="none" strike="noStrike" cap="none">
              <a:solidFill>
                <a:schemeClr val="dk1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cxnSp>
        <p:nvCxnSpPr>
          <p:cNvPr id="43" name="Google Shape;273;p7"/>
          <p:cNvCxnSpPr/>
          <p:nvPr/>
        </p:nvCxnSpPr>
        <p:spPr>
          <a:xfrm>
            <a:off x="4948517" y="5075271"/>
            <a:ext cx="128195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" name="Google Shape;274;p7"/>
          <p:cNvCxnSpPr/>
          <p:nvPr/>
        </p:nvCxnSpPr>
        <p:spPr>
          <a:xfrm rot="10800000">
            <a:off x="4948517" y="5568331"/>
            <a:ext cx="128195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" name="Google Shape;275;p7"/>
          <p:cNvSpPr txBox="1"/>
          <p:nvPr/>
        </p:nvSpPr>
        <p:spPr>
          <a:xfrm>
            <a:off x="3429000" y="4851983"/>
            <a:ext cx="128195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Request</a:t>
            </a:r>
            <a:endParaRPr sz="2200" b="0" i="0" u="none" strike="noStrike" cap="none">
              <a:solidFill>
                <a:srgbClr val="3F3F3F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46" name="Google Shape;276;p7"/>
          <p:cNvSpPr txBox="1"/>
          <p:nvPr/>
        </p:nvSpPr>
        <p:spPr>
          <a:xfrm>
            <a:off x="3370729" y="5300218"/>
            <a:ext cx="146124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Response</a:t>
            </a:r>
            <a:endParaRPr sz="2200" b="0" i="0" u="none" strike="noStrike" cap="none">
              <a:solidFill>
                <a:srgbClr val="3F3F3F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8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 rot="10800000" flipH="1">
            <a:off x="4463988" y="861595"/>
            <a:ext cx="7328024" cy="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23;g84a1989c0d_0_30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You </a:t>
            </a:r>
            <a:r>
              <a:rPr lang="en-US"/>
              <a:t>M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ust </a:t>
            </a:r>
            <a:r>
              <a:rPr lang="en-US"/>
              <a:t>U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se the </a:t>
            </a:r>
            <a:r>
              <a:rPr lang="en-US"/>
              <a:t>F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ollowing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" name="Google Shape;1324;g84a1989c0d_0_302"/>
          <p:cNvGrpSpPr/>
          <p:nvPr/>
        </p:nvGrpSpPr>
        <p:grpSpPr>
          <a:xfrm>
            <a:off x="864894" y="1437764"/>
            <a:ext cx="13939087" cy="2837132"/>
            <a:chOff x="864894" y="1835330"/>
            <a:chExt cx="13939087" cy="2837132"/>
          </a:xfrm>
        </p:grpSpPr>
        <p:grpSp>
          <p:nvGrpSpPr>
            <p:cNvPr id="12" name="Google Shape;1325;g84a1989c0d_0_302"/>
            <p:cNvGrpSpPr/>
            <p:nvPr/>
          </p:nvGrpSpPr>
          <p:grpSpPr>
            <a:xfrm>
              <a:off x="972107" y="2142736"/>
              <a:ext cx="4503201" cy="1533525"/>
              <a:chOff x="777636" y="2075826"/>
              <a:chExt cx="4503201" cy="1533525"/>
            </a:xfrm>
          </p:grpSpPr>
          <p:pic>
            <p:nvPicPr>
              <p:cNvPr id="20" name="Google Shape;1326;g84a1989c0d_0_30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77636" y="2177233"/>
                <a:ext cx="1330712" cy="13307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1327;g84a1989c0d_0_30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309037" y="2075826"/>
                <a:ext cx="2971800" cy="1533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" name="Google Shape;1328;g84a1989c0d_0_30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187891" y="1835330"/>
              <a:ext cx="1880218" cy="18802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329;g84a1989c0d_0_302"/>
            <p:cNvGrpSpPr/>
            <p:nvPr/>
          </p:nvGrpSpPr>
          <p:grpSpPr>
            <a:xfrm>
              <a:off x="11131950" y="1990454"/>
              <a:ext cx="3482542" cy="1771177"/>
              <a:chOff x="10932189" y="1838174"/>
              <a:chExt cx="3482542" cy="1771177"/>
            </a:xfrm>
          </p:grpSpPr>
          <p:pic>
            <p:nvPicPr>
              <p:cNvPr id="18" name="Google Shape;1330;g84a1989c0d_0_302" descr="A close up of a sign&#10;&#10;Description automatically generated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0932189" y="2091863"/>
                <a:ext cx="1330712" cy="13307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1331;g84a1989c0d_0_302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12643554" y="1838174"/>
                <a:ext cx="1771177" cy="17711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Google Shape;1332;g84a1989c0d_0_302"/>
            <p:cNvSpPr/>
            <p:nvPr/>
          </p:nvSpPr>
          <p:spPr>
            <a:xfrm>
              <a:off x="864894" y="3851662"/>
              <a:ext cx="39756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IDE: Eclipse or IntelliJ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" name="Google Shape;1333;g84a1989c0d_0_302"/>
            <p:cNvSpPr/>
            <p:nvPr/>
          </p:nvSpPr>
          <p:spPr>
            <a:xfrm>
              <a:off x="6140174" y="3851662"/>
              <a:ext cx="39756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Programming language: Java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" name="Google Shape;1334;g84a1989c0d_0_302"/>
            <p:cNvSpPr/>
            <p:nvPr/>
          </p:nvSpPr>
          <p:spPr>
            <a:xfrm>
              <a:off x="10828381" y="3851662"/>
              <a:ext cx="39756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Git and GitHub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2" name="Google Shape;1335;g84a1989c0d_0_302"/>
          <p:cNvGrpSpPr/>
          <p:nvPr/>
        </p:nvGrpSpPr>
        <p:grpSpPr>
          <a:xfrm>
            <a:off x="864894" y="5335055"/>
            <a:ext cx="14526160" cy="3008260"/>
            <a:chOff x="864894" y="5335055"/>
            <a:chExt cx="14526160" cy="3008260"/>
          </a:xfrm>
        </p:grpSpPr>
        <p:pic>
          <p:nvPicPr>
            <p:cNvPr id="23" name="Google Shape;1336;g84a1989c0d_0_30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10504" y="5335055"/>
              <a:ext cx="1884431" cy="1884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1337;g84a1989c0d_0_302"/>
            <p:cNvSpPr/>
            <p:nvPr/>
          </p:nvSpPr>
          <p:spPr>
            <a:xfrm>
              <a:off x="864894" y="7522515"/>
              <a:ext cx="39756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Scrum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" name="Google Shape;1338;g84a1989c0d_0_302"/>
            <p:cNvSpPr/>
            <p:nvPr/>
          </p:nvSpPr>
          <p:spPr>
            <a:xfrm>
              <a:off x="5870188" y="7522514"/>
              <a:ext cx="24129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MySQL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" name="Google Shape;1339;g84a1989c0d_0_302"/>
            <p:cNvSpPr/>
            <p:nvPr/>
          </p:nvSpPr>
          <p:spPr>
            <a:xfrm>
              <a:off x="11415454" y="7522514"/>
              <a:ext cx="39756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Specification document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7" name="Google Shape;1343;g84a1989c0d_0_302" descr="A picture containing plate, light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75308" y="5865306"/>
            <a:ext cx="2354322" cy="1214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344;g84a1989c0d_0_302" descr="A close up of a logo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622516" y="5563112"/>
            <a:ext cx="2143124" cy="214312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1345;g84a1989c0d_0_302"/>
          <p:cNvSpPr/>
          <p:nvPr/>
        </p:nvSpPr>
        <p:spPr>
          <a:xfrm>
            <a:off x="8515374" y="7522514"/>
            <a:ext cx="24129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Maven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" name="Google Shape;1346;g84a1989c0d_0_302" descr="A close up of a logo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327294" y="5331146"/>
            <a:ext cx="1888342" cy="18883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1365538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4970</Words>
  <Application>Microsoft Office PowerPoint</Application>
  <PresentationFormat>Custom</PresentationFormat>
  <Paragraphs>758</Paragraphs>
  <Slides>90</Slides>
  <Notes>90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Calibri</vt:lpstr>
      <vt:lpstr>Arial</vt:lpstr>
      <vt:lpstr>Courier New</vt:lpstr>
      <vt:lpstr>Open Sans ExtraBold</vt:lpstr>
      <vt:lpstr>Open Sans</vt:lpstr>
      <vt:lpstr>Digital Marketing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JSP Life Cycle</vt:lpstr>
      <vt:lpstr>Steps in a JSP Life Cycle</vt:lpstr>
      <vt:lpstr>Example of JSP Life Cycle</vt:lpstr>
      <vt:lpstr>Directory Structure of JSP</vt:lpstr>
      <vt:lpstr>JSP API</vt:lpstr>
      <vt:lpstr>javax.servlet.jsp Package</vt:lpstr>
      <vt:lpstr>JspPage Interface</vt:lpstr>
      <vt:lpstr>HttpJspPage Interface</vt:lpstr>
      <vt:lpstr>Assisted Practice</vt:lpstr>
      <vt:lpstr>Assisted Practice: Guidelines </vt:lpstr>
      <vt:lpstr>PowerPoint Presentation</vt:lpstr>
      <vt:lpstr>JSP Scripting Elements</vt:lpstr>
      <vt:lpstr>JSP Scriptlet</vt:lpstr>
      <vt:lpstr>JSP Expressions</vt:lpstr>
      <vt:lpstr>JSP Declaration</vt:lpstr>
      <vt:lpstr>PowerPoint Presentation</vt:lpstr>
      <vt:lpstr>JSP Implicit Objects</vt:lpstr>
      <vt:lpstr>JSP Implicit Objects</vt:lpstr>
      <vt:lpstr>Assisted Practice</vt:lpstr>
      <vt:lpstr>Assisted Practice: Guidelines </vt:lpstr>
      <vt:lpstr>PowerPoint Presentation</vt:lpstr>
      <vt:lpstr>JSP Directives</vt:lpstr>
      <vt:lpstr>Directives and Descriptions</vt:lpstr>
      <vt:lpstr>Attributes of JSP Page Directive</vt:lpstr>
      <vt:lpstr>Attributes of JSP Page Directive</vt:lpstr>
      <vt:lpstr>Assisted Practice</vt:lpstr>
      <vt:lpstr>Assisted Practice: Guidelines </vt:lpstr>
      <vt:lpstr>PowerPoint Presentation</vt:lpstr>
      <vt:lpstr>JSP Action Tags</vt:lpstr>
      <vt:lpstr>JSP Action Tags: Common Attributes</vt:lpstr>
      <vt:lpstr>jsp:include</vt:lpstr>
      <vt:lpstr>jsp:useBean</vt:lpstr>
      <vt:lpstr>jsp:setProperty</vt:lpstr>
      <vt:lpstr>jsp:getProperty</vt:lpstr>
      <vt:lpstr>jsp:forward</vt:lpstr>
      <vt:lpstr>jsp:plugin</vt:lpstr>
      <vt:lpstr>jsp:text</vt:lpstr>
      <vt:lpstr>jsp:element, jsp:attribute, and jsp:body</vt:lpstr>
      <vt:lpstr>Assisted Practice</vt:lpstr>
      <vt:lpstr>Assisted Practice: Guidelines </vt:lpstr>
      <vt:lpstr>PowerPoint Presentation</vt:lpstr>
      <vt:lpstr>JSTL</vt:lpstr>
      <vt:lpstr>JSTL Classification</vt:lpstr>
      <vt:lpstr>Core Tags</vt:lpstr>
      <vt:lpstr>Core Tags </vt:lpstr>
      <vt:lpstr>Formatting Tags</vt:lpstr>
      <vt:lpstr>Formatting Tags</vt:lpstr>
      <vt:lpstr>SQL Tags</vt:lpstr>
      <vt:lpstr>XML Tags</vt:lpstr>
      <vt:lpstr>XML Tags</vt:lpstr>
      <vt:lpstr>JSTL Functions</vt:lpstr>
      <vt:lpstr>JSTL Functions</vt:lpstr>
      <vt:lpstr>PowerPoint Presentation</vt:lpstr>
      <vt:lpstr>Cookies</vt:lpstr>
      <vt:lpstr>Accessing Cookies</vt:lpstr>
      <vt:lpstr>Handling a Session</vt:lpstr>
      <vt:lpstr>Assisted Practice</vt:lpstr>
      <vt:lpstr>Assisted Practice: Guidelines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 Details Portal</vt:lpstr>
      <vt:lpstr>PowerPoint Presentation</vt:lpstr>
      <vt:lpstr>Phase-end Projects</vt:lpstr>
      <vt:lpstr>FlyAway (an Airline Booking Portal)</vt:lpstr>
      <vt:lpstr>Background of the Project Statement</vt:lpstr>
      <vt:lpstr>You Are Asked to Do</vt:lpstr>
      <vt:lpstr>You Are Asked to Do</vt:lpstr>
      <vt:lpstr>You Must Use the Following</vt:lpstr>
      <vt:lpstr>Developing a Backend Admin for Learner’s Academy</vt:lpstr>
      <vt:lpstr>Background of the Project Statement</vt:lpstr>
      <vt:lpstr>You Are Asked to Do</vt:lpstr>
      <vt:lpstr>You Must Use the Following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Roop Kumar</dc:creator>
  <cp:lastModifiedBy>Priti Thadani</cp:lastModifiedBy>
  <cp:revision>22</cp:revision>
  <dcterms:modified xsi:type="dcterms:W3CDTF">2021-10-26T11:43:32Z</dcterms:modified>
</cp:coreProperties>
</file>